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467" r:id="rId6"/>
    <p:sldId id="468" r:id="rId7"/>
    <p:sldId id="469" r:id="rId8"/>
    <p:sldId id="470" r:id="rId9"/>
    <p:sldId id="462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orient="horz" pos="372">
          <p15:clr>
            <a:srgbClr val="A4A3A4"/>
          </p15:clr>
        </p15:guide>
        <p15:guide id="3" orient="horz" pos="1098">
          <p15:clr>
            <a:srgbClr val="A4A3A4"/>
          </p15:clr>
        </p15:guide>
        <p15:guide id="4" orient="horz" pos="769">
          <p15:clr>
            <a:srgbClr val="A4A3A4"/>
          </p15:clr>
        </p15:guide>
        <p15:guide id="5" orient="horz" pos="957">
          <p15:clr>
            <a:srgbClr val="A4A3A4"/>
          </p15:clr>
        </p15:guide>
        <p15:guide id="6" orient="horz" pos="3888">
          <p15:clr>
            <a:srgbClr val="A4A3A4"/>
          </p15:clr>
        </p15:guide>
        <p15:guide id="7" orient="horz" pos="2160">
          <p15:clr>
            <a:srgbClr val="A4A3A4"/>
          </p15:clr>
        </p15:guide>
        <p15:guide id="8" pos="288">
          <p15:clr>
            <a:srgbClr val="A4A3A4"/>
          </p15:clr>
        </p15:guide>
        <p15:guide id="9" pos="2736">
          <p15:clr>
            <a:srgbClr val="A4A3A4"/>
          </p15:clr>
        </p15:guide>
        <p15:guide id="10" pos="3024">
          <p15:clr>
            <a:srgbClr val="A4A3A4"/>
          </p15:clr>
        </p15:guide>
        <p15:guide id="11" pos="5472">
          <p15:clr>
            <a:srgbClr val="A4A3A4"/>
          </p15:clr>
        </p15:guide>
        <p15:guide id="12" pos="3744">
          <p15:clr>
            <a:srgbClr val="A4A3A4"/>
          </p15:clr>
        </p15:guide>
        <p15:guide id="13" pos="2016">
          <p15:clr>
            <a:srgbClr val="A4A3A4"/>
          </p15:clr>
        </p15:guide>
        <p15:guide id="14" pos="2880">
          <p15:clr>
            <a:srgbClr val="A4A3A4"/>
          </p15:clr>
        </p15:guide>
        <p15:guide id="15" pos="5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AFF"/>
    <a:srgbClr val="14568D"/>
    <a:srgbClr val="CDCDCD"/>
    <a:srgbClr val="C2D412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2" autoAdjust="0"/>
    <p:restoredTop sz="75613" autoAdjust="0"/>
  </p:normalViewPr>
  <p:slideViewPr>
    <p:cSldViewPr snapToGrid="0" showGuides="1">
      <p:cViewPr varScale="1">
        <p:scale>
          <a:sx n="69" d="100"/>
          <a:sy n="69" d="100"/>
        </p:scale>
        <p:origin x="1304" y="44"/>
      </p:cViewPr>
      <p:guideLst>
        <p:guide orient="horz" pos="2736"/>
        <p:guide orient="horz" pos="372"/>
        <p:guide orient="horz" pos="1098"/>
        <p:guide orient="horz" pos="769"/>
        <p:guide orient="horz" pos="957"/>
        <p:guide orient="horz" pos="3888"/>
        <p:guide orient="horz" pos="2160"/>
        <p:guide pos="288"/>
        <p:guide pos="2736"/>
        <p:guide pos="3024"/>
        <p:guide pos="5472"/>
        <p:guide pos="3744"/>
        <p:guide pos="2016"/>
        <p:guide pos="2880"/>
        <p:guide pos="5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139"/>
          </a:xfrm>
          <a:prstGeom prst="rect">
            <a:avLst/>
          </a:prstGeom>
        </p:spPr>
        <p:txBody>
          <a:bodyPr vert="horz" lIns="90902" tIns="45451" rIns="90902" bIns="4545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139"/>
          </a:xfrm>
          <a:prstGeom prst="rect">
            <a:avLst/>
          </a:prstGeom>
        </p:spPr>
        <p:txBody>
          <a:bodyPr vert="horz" lIns="90902" tIns="45451" rIns="90902" bIns="45451" rtlCol="0"/>
          <a:lstStyle>
            <a:lvl1pPr algn="r">
              <a:defRPr sz="1100"/>
            </a:lvl1pPr>
          </a:lstStyle>
          <a:p>
            <a:fld id="{EF4BBCC3-92D8-442E-9EC8-1A7A0D4B2568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3037840" cy="465139"/>
          </a:xfrm>
          <a:prstGeom prst="rect">
            <a:avLst/>
          </a:prstGeom>
        </p:spPr>
        <p:txBody>
          <a:bodyPr vert="horz" lIns="90902" tIns="45451" rIns="90902" bIns="4545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7"/>
            <a:ext cx="3037840" cy="465139"/>
          </a:xfrm>
          <a:prstGeom prst="rect">
            <a:avLst/>
          </a:prstGeom>
        </p:spPr>
        <p:txBody>
          <a:bodyPr vert="horz" lIns="90902" tIns="45451" rIns="90902" bIns="45451" rtlCol="0" anchor="b"/>
          <a:lstStyle>
            <a:lvl1pPr algn="r">
              <a:defRPr sz="1100"/>
            </a:lvl1pPr>
          </a:lstStyle>
          <a:p>
            <a:fld id="{E91A9F35-E28E-494D-BCF2-961D515C2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7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0902" tIns="45451" rIns="90902" bIns="4545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0902" tIns="45451" rIns="90902" bIns="45451" rtlCol="0"/>
          <a:lstStyle>
            <a:lvl1pPr algn="r">
              <a:defRPr sz="1100"/>
            </a:lvl1pPr>
          </a:lstStyle>
          <a:p>
            <a:fld id="{66B2AFEA-A713-4F2C-835B-4B8B334BC980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2" tIns="45451" rIns="90902" bIns="454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0902" tIns="45451" rIns="90902" bIns="454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0902" tIns="45451" rIns="90902" bIns="4545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0902" tIns="45451" rIns="90902" bIns="45451" rtlCol="0" anchor="b"/>
          <a:lstStyle>
            <a:lvl1pPr algn="r">
              <a:defRPr sz="1100"/>
            </a:lvl1pPr>
          </a:lstStyle>
          <a:p>
            <a:fld id="{DFF358DD-2331-4943-859F-F60814B25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59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1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55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84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SI_logo_1c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00400" y="3143715"/>
            <a:ext cx="2743200" cy="57057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289774" y="6450496"/>
            <a:ext cx="1461034" cy="407504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2104"/>
            <a:ext cx="8229600" cy="34036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master title, sentence case, 32pt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48106"/>
            <a:ext cx="3886200" cy="5204637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48106"/>
            <a:ext cx="3886200" cy="5204637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50931"/>
            <a:ext cx="8229600" cy="3968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title, sentence case, 32pt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27710"/>
            <a:ext cx="5486400" cy="4944489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1560"/>
            <a:ext cx="8229600" cy="27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Category or Subtopic Goes Here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1-Line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3286"/>
            <a:ext cx="8229600" cy="4143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title, sentence case, 32pt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1560"/>
            <a:ext cx="8229600" cy="26193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Category or Subtopic Copy Here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tegory: 1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3286"/>
            <a:ext cx="8229600" cy="4143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title, sentence case, 32pt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1560"/>
            <a:ext cx="8229600" cy="26193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Category or Subtopic Copy 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230219"/>
            <a:ext cx="3886200" cy="4893342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230219"/>
            <a:ext cx="3886200" cy="4893342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470"/>
            <a:ext cx="8229600" cy="8229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style, sentence case, 32pt, room for a two-line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2323"/>
            <a:ext cx="5486400" cy="4848224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2104"/>
            <a:ext cx="8229600" cy="8229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style, sentence case, 32pt, room for a two-line title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2104"/>
            <a:ext cx="8229600" cy="8229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style, sentence case, 32pt, room for a two-line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454832"/>
            <a:ext cx="3886200" cy="47173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4800600" y="1454832"/>
            <a:ext cx="3886200" cy="47173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1304"/>
            <a:ext cx="8229600" cy="8229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style, sentence case, 32pt, room for a two-line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2323"/>
            <a:ext cx="5486400" cy="4632325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1560"/>
            <a:ext cx="8229600" cy="279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Category or Subtopic GOES Here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3287"/>
            <a:ext cx="8229600" cy="8229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style, sentence case, 32pt, room for a two-line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1560"/>
            <a:ext cx="8229600" cy="26193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Category or Subtopic Copy Here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6116"/>
            <a:ext cx="8229600" cy="68421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style, sentence case, 32pt, room for a two-line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81560"/>
            <a:ext cx="8229600" cy="261938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buNone/>
              <a:defRPr sz="14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Category or Subtopic Goes Here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57200" y="1463543"/>
            <a:ext cx="3886200" cy="470865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4800600" y="1463544"/>
            <a:ext cx="3886200" cy="470865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A (Print &amp;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8012"/>
          </a:xfrm>
          <a:prstGeom prst="rect">
            <a:avLst/>
          </a:prstGeom>
        </p:spPr>
      </p:pic>
      <p:pic>
        <p:nvPicPr>
          <p:cNvPr id="10" name="Picture 9" descr="ESI_logo_1c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12038" y="5896132"/>
            <a:ext cx="2074762" cy="431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919529" y="3882847"/>
            <a:ext cx="7460796" cy="8128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Title goes here with room</a:t>
            </a:r>
            <a:br>
              <a:rPr lang="en-US" dirty="0" smtClean="0"/>
            </a:br>
            <a:r>
              <a:rPr lang="en-US" dirty="0" smtClean="0"/>
              <a:t>for a second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919527" y="4820059"/>
            <a:ext cx="6033932" cy="314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presenter’s name here — keep to one line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919529" y="5258482"/>
            <a:ext cx="2286000" cy="27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Date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457200" y="6567831"/>
            <a:ext cx="3352800" cy="290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800" b="1" kern="1200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7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2018 Express Scripts. All Rights Reserved.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686800" y="64389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1752"/>
            <a:ext cx="457201" cy="9144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8686800" y="64389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S Product: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3581"/>
            <a:ext cx="8229600" cy="8229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style, </a:t>
            </a:r>
            <a:br>
              <a:rPr lang="en-US" dirty="0" smtClean="0"/>
            </a:br>
            <a:r>
              <a:rPr lang="en-US" dirty="0" smtClean="0"/>
              <a:t>sentence case, 32pt, room for a two-line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773863" y="152400"/>
            <a:ext cx="1210468" cy="2770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td_gen_off_patent_bp1"/>
          <p:cNvSpPr txBox="1">
            <a:spLocks/>
          </p:cNvSpPr>
          <p:nvPr userDrawn="1"/>
        </p:nvSpPr>
        <p:spPr bwMode="ltGray">
          <a:xfrm>
            <a:off x="6789737" y="152400"/>
            <a:ext cx="2206626" cy="279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225425" marR="0" lvl="0" indent="-225425" algn="ctr" fontAlgn="auto">
              <a:lnSpc>
                <a:spcPct val="95000"/>
              </a:lnSpc>
              <a:spcBef>
                <a:spcPts val="900"/>
              </a:spcBef>
              <a:spcAft>
                <a:spcPts val="400"/>
              </a:spcAft>
              <a:buClr>
                <a:schemeClr val="accent4"/>
              </a:buClr>
              <a:buSzTx/>
              <a:tabLst/>
              <a:defRPr/>
            </a:pPr>
            <a:r>
              <a:rPr lang="en-US" sz="1400" cap="all" spc="100" dirty="0" smtClean="0">
                <a:solidFill>
                  <a:schemeClr val="bg1"/>
                </a:solidFill>
                <a:latin typeface="+mj-lt"/>
              </a:rPr>
              <a:t>PROBLEM</a:t>
            </a:r>
            <a:r>
              <a:rPr lang="en-US" sz="1400" cap="all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 </a:t>
            </a:r>
            <a:r>
              <a:rPr lang="en-US" sz="1400" cap="all" spc="100" dirty="0" smtClean="0">
                <a:solidFill>
                  <a:schemeClr val="bg1"/>
                </a:solidFill>
                <a:latin typeface="+mj-lt"/>
              </a:rPr>
              <a:t>&gt;  </a:t>
            </a:r>
            <a:r>
              <a:rPr lang="en-US" sz="1400" cap="all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SOLUTION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9043"/>
            <a:ext cx="5486400" cy="4722782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S Product: 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3581"/>
            <a:ext cx="8229600" cy="8229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style, </a:t>
            </a:r>
            <a:br>
              <a:rPr lang="en-US" dirty="0" smtClean="0"/>
            </a:br>
            <a:r>
              <a:rPr lang="en-US" dirty="0" smtClean="0"/>
              <a:t>sentence case, 32pt, room for a two-line 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59700" y="152400"/>
            <a:ext cx="1239044" cy="277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td_gen_off_patent_bp1"/>
          <p:cNvSpPr txBox="1">
            <a:spLocks/>
          </p:cNvSpPr>
          <p:nvPr userDrawn="1"/>
        </p:nvSpPr>
        <p:spPr bwMode="ltGray">
          <a:xfrm>
            <a:off x="6789737" y="152400"/>
            <a:ext cx="2206626" cy="279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225425" marR="0" lvl="0" indent="-225425" algn="ctr" fontAlgn="auto">
              <a:lnSpc>
                <a:spcPct val="95000"/>
              </a:lnSpc>
              <a:spcBef>
                <a:spcPts val="900"/>
              </a:spcBef>
              <a:spcAft>
                <a:spcPts val="400"/>
              </a:spcAft>
              <a:buClr>
                <a:schemeClr val="accent4"/>
              </a:buClr>
              <a:buSzTx/>
              <a:tabLst/>
              <a:defRPr/>
            </a:pPr>
            <a:r>
              <a:rPr lang="en-US" sz="1400" cap="all" spc="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PROBLEM  </a:t>
            </a:r>
            <a:r>
              <a:rPr lang="en-US" sz="1400" cap="all" spc="100" dirty="0" smtClean="0">
                <a:solidFill>
                  <a:schemeClr val="bg1"/>
                </a:solidFill>
                <a:latin typeface="+mj-lt"/>
              </a:rPr>
              <a:t>&gt;  SOLUTION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613"/>
            <a:ext cx="5486400" cy="4717587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't Use Any Layouts Past This Slide"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39156" y="2598003"/>
            <a:ext cx="7665688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kern="1200" baseline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Use Any Layouts </a:t>
            </a:r>
            <a:br>
              <a:rPr lang="en-US" sz="6000" kern="1200" baseline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baseline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Past This Slide</a:t>
            </a:r>
            <a:endParaRPr lang="en-US" sz="6000" kern="1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8686800" y="64389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Break A (1/3)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997648"/>
            <a:ext cx="5394960" cy="109727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5000"/>
              </a:lnSpc>
              <a:defRPr sz="36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Section break title goes here two lines if needed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57200" y="4083867"/>
            <a:ext cx="5394960" cy="4000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Presenter’s Name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r="10793"/>
          <a:stretch/>
        </p:blipFill>
        <p:spPr>
          <a:xfrm>
            <a:off x="5943600" y="0"/>
            <a:ext cx="3200400" cy="6388443"/>
          </a:xfrm>
          <a:prstGeom prst="rect">
            <a:avLst/>
          </a:prstGeom>
        </p:spPr>
      </p:pic>
      <p:pic>
        <p:nvPicPr>
          <p:cNvPr id="6" name="Picture 5" descr="PPT_design_layout_032415_Page_08.png"/>
          <p:cNvPicPr>
            <a:picLocks noChangeAspect="1"/>
          </p:cNvPicPr>
          <p:nvPr userDrawn="1"/>
        </p:nvPicPr>
        <p:blipFill>
          <a:blip r:embed="rId3" cstate="print"/>
          <a:srcRect l="24720" r="41831"/>
          <a:stretch>
            <a:fillRect/>
          </a:stretch>
        </p:blipFill>
        <p:spPr>
          <a:xfrm>
            <a:off x="5942698" y="0"/>
            <a:ext cx="3215575" cy="640738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997648"/>
            <a:ext cx="5394960" cy="109727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5000"/>
              </a:lnSpc>
              <a:defRPr sz="36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Section break title goes here two lines if needed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57200" y="4083867"/>
            <a:ext cx="5394960" cy="4000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Presenter’s Name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1752"/>
            <a:ext cx="457201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13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Finalist  (Print &amp;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919529" y="4096715"/>
            <a:ext cx="7460796" cy="8128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Title goes here with room</a:t>
            </a:r>
            <a:br>
              <a:rPr lang="en-US" dirty="0" smtClean="0"/>
            </a:br>
            <a:r>
              <a:rPr lang="en-US" dirty="0" smtClean="0"/>
              <a:t>for a second line</a:t>
            </a:r>
            <a:endParaRPr lang="en-US" dirty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457200" y="6567831"/>
            <a:ext cx="3352800" cy="290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800" b="1" kern="1200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7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2018 Express Scripts. All Rights Reserved.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3493" y="3717895"/>
            <a:ext cx="322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discussion with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919529" y="5258482"/>
            <a:ext cx="2286000" cy="27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Date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8686800" y="64389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Picture 9" descr="ESI_logo_1c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12038" y="5896132"/>
            <a:ext cx="2074762" cy="431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1752"/>
            <a:ext cx="457201" cy="9144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Slide B (Print &amp; 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0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919529" y="3882847"/>
            <a:ext cx="7460796" cy="8128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Title goes here with room</a:t>
            </a:r>
            <a:br>
              <a:rPr lang="en-US" dirty="0" smtClean="0"/>
            </a:br>
            <a:r>
              <a:rPr lang="en-US" dirty="0" smtClean="0"/>
              <a:t>for a second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919527" y="4820059"/>
            <a:ext cx="6033932" cy="3140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presenter’s name here — keep to one line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919529" y="5258482"/>
            <a:ext cx="2286000" cy="27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Date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4" name="TextBox 43"/>
          <p:cNvSpPr txBox="1"/>
          <p:nvPr userDrawn="1"/>
        </p:nvSpPr>
        <p:spPr>
          <a:xfrm>
            <a:off x="457200" y="6567831"/>
            <a:ext cx="3352800" cy="290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800" b="1" kern="1200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7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2018 Express Scripts. All Rights Reserved.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686800" y="64389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2" name="Picture 11" descr="ESI_logo_1c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12038" y="5896132"/>
            <a:ext cx="2074762" cy="431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1752"/>
            <a:ext cx="457201" cy="9144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 Slide (No 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919529" y="2988575"/>
            <a:ext cx="7460796" cy="8128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Blank cover title goes here with room</a:t>
            </a:r>
            <a:br>
              <a:rPr lang="en-US" dirty="0" smtClean="0"/>
            </a:br>
            <a:r>
              <a:rPr lang="en-US" dirty="0" smtClean="0"/>
              <a:t>for a second 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919527" y="3906328"/>
            <a:ext cx="5588001" cy="4000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presenter’s name here — keep to one line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919529" y="4364210"/>
            <a:ext cx="5588000" cy="55951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Date, presenter’s name or</a:t>
            </a:r>
            <a:br>
              <a:rPr lang="en-US" dirty="0" smtClean="0"/>
            </a:br>
            <a:r>
              <a:rPr lang="en-US" dirty="0" smtClean="0"/>
              <a:t>additional info here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457200" y="6567831"/>
            <a:ext cx="3352800" cy="290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800" b="1" kern="1200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7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2018 Express Scripts. All Rights Reserved.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8686800" y="64389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 descr="ESI_logo_1c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12038" y="5896132"/>
            <a:ext cx="2074762" cy="431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1752"/>
            <a:ext cx="457201" cy="9144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 (1/3)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8" r="13081"/>
          <a:stretch/>
        </p:blipFill>
        <p:spPr>
          <a:xfrm>
            <a:off x="5943600" y="0"/>
            <a:ext cx="3200400" cy="6425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457200" y="2997649"/>
            <a:ext cx="5394960" cy="108733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5000"/>
              </a:lnSpc>
              <a:defRPr sz="36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Section break title goes here two lines if needed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57200" y="4083867"/>
            <a:ext cx="5394960" cy="4000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Presenter’s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1752"/>
            <a:ext cx="457201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0435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 (2/3)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r="16391"/>
          <a:stretch/>
        </p:blipFill>
        <p:spPr>
          <a:xfrm>
            <a:off x="3200401" y="0"/>
            <a:ext cx="5943600" cy="6388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457200" y="2997649"/>
            <a:ext cx="2743200" cy="81280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95000"/>
              </a:lnSpc>
              <a:defRPr sz="36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Section Break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57200" y="4078472"/>
            <a:ext cx="2743199" cy="99848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200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or Presenter’s Name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961752"/>
            <a:ext cx="457201" cy="91440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1471"/>
            <a:ext cx="8229600" cy="34036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master title, sentence case, 32pt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942300"/>
            <a:ext cx="5486400" cy="5210444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en-US" dirty="0" smtClean="0"/>
              <a:t>Click to edit Master text styles, sentence case, 20pt</a:t>
            </a:r>
          </a:p>
          <a:p>
            <a:pPr lvl="1"/>
            <a:r>
              <a:rPr lang="en-US" dirty="0" smtClean="0"/>
              <a:t>Second level, sentence case, 18pt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2104"/>
            <a:ext cx="8229600" cy="340360"/>
          </a:xfrm>
        </p:spPr>
        <p:txBody>
          <a:bodyPr wrap="square"/>
          <a:lstStyle>
            <a:lvl1pPr>
              <a:defRPr/>
            </a:lvl1pPr>
          </a:lstStyle>
          <a:p>
            <a:r>
              <a:rPr lang="en-US" dirty="0" smtClean="0"/>
              <a:t>Click to edit master title, sentence case, 32pt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1" name="Picture 10" descr="ESI_logo_1c_RGB.png"/>
          <p:cNvPicPr>
            <a:picLocks noChangeAspect="1"/>
          </p:cNvPicPr>
          <p:nvPr/>
        </p:nvPicPr>
        <p:blipFill>
          <a:blip r:embed="rId27" cstate="print"/>
          <a:srcRect l="-552824" t="-32471" r="-34130" b="-32667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470"/>
            <a:ext cx="8229600" cy="3657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5" name="Footer Placeholder 4"/>
          <p:cNvSpPr txBox="1">
            <a:spLocks/>
          </p:cNvSpPr>
          <p:nvPr/>
        </p:nvSpPr>
        <p:spPr>
          <a:xfrm>
            <a:off x="8686800" y="6438900"/>
            <a:ext cx="457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567831"/>
            <a:ext cx="3352800" cy="290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800" b="1" kern="1200" baseline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7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2018 Express Scripts. All Rights Reserved.</a:t>
            </a: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939599"/>
            <a:ext cx="5486400" cy="520432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5" r:id="rId2"/>
    <p:sldLayoutId id="2147483649" r:id="rId3"/>
    <p:sldLayoutId id="2147483708" r:id="rId4"/>
    <p:sldLayoutId id="2147483703" r:id="rId5"/>
    <p:sldLayoutId id="2147483710" r:id="rId6"/>
    <p:sldLayoutId id="2147483704" r:id="rId7"/>
    <p:sldLayoutId id="2147483650" r:id="rId8"/>
    <p:sldLayoutId id="2147483692" r:id="rId9"/>
    <p:sldLayoutId id="2147483678" r:id="rId10"/>
    <p:sldLayoutId id="2147483664" r:id="rId11"/>
    <p:sldLayoutId id="2147483694" r:id="rId12"/>
    <p:sldLayoutId id="2147483706" r:id="rId13"/>
    <p:sldLayoutId id="2147483663" r:id="rId14"/>
    <p:sldLayoutId id="2147483693" r:id="rId15"/>
    <p:sldLayoutId id="2147483676" r:id="rId16"/>
    <p:sldLayoutId id="2147483665" r:id="rId17"/>
    <p:sldLayoutId id="2147483695" r:id="rId18"/>
    <p:sldLayoutId id="2147483677" r:id="rId19"/>
    <p:sldLayoutId id="2147483696" r:id="rId20"/>
    <p:sldLayoutId id="2147483697" r:id="rId21"/>
    <p:sldLayoutId id="2147483688" r:id="rId22"/>
    <p:sldLayoutId id="2147483689" r:id="rId23"/>
    <p:sldLayoutId id="2147483686" r:id="rId24"/>
    <p:sldLayoutId id="2147483711" r:id="rId2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5000"/>
        </a:lnSpc>
        <a:spcBef>
          <a:spcPts val="600"/>
        </a:spcBef>
        <a:spcAft>
          <a:spcPts val="400"/>
        </a:spcAft>
        <a:buClr>
          <a:schemeClr val="accent3"/>
        </a:buClr>
        <a:buSzPct val="110000"/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1775" algn="l" defTabSz="914400" rtl="0" eaLnBrk="1" latinLnBrk="0" hangingPunct="1">
        <a:lnSpc>
          <a:spcPct val="95000"/>
        </a:lnSpc>
        <a:spcBef>
          <a:spcPts val="600"/>
        </a:spcBef>
        <a:spcAft>
          <a:spcPts val="400"/>
        </a:spcAft>
        <a:buClr>
          <a:schemeClr val="tx2"/>
        </a:buClr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400" dirty="0" smtClean="0"/>
              <a:t>Transfer to Home Delivery /</a:t>
            </a:r>
            <a:br>
              <a:rPr lang="en-US" sz="3400" dirty="0" smtClean="0"/>
            </a:br>
            <a:r>
              <a:rPr lang="en-US" sz="3400" dirty="0" smtClean="0"/>
              <a:t>Pharmacy Options</a:t>
            </a:r>
            <a:endParaRPr lang="en-US" sz="2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9527" y="4080496"/>
            <a:ext cx="5588001" cy="400050"/>
          </a:xfrm>
        </p:spPr>
        <p:txBody>
          <a:bodyPr/>
          <a:lstStyle/>
          <a:p>
            <a:r>
              <a:rPr lang="en-US" dirty="0" smtClean="0"/>
              <a:t>express-scripts.com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19529" y="4538378"/>
            <a:ext cx="5588000" cy="559514"/>
          </a:xfrm>
        </p:spPr>
        <p:txBody>
          <a:bodyPr/>
          <a:lstStyle/>
          <a:p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82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0" dirty="0" smtClean="0"/>
              <a:t>Pharmacy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42300"/>
            <a:ext cx="7395030" cy="5210444"/>
          </a:xfrm>
        </p:spPr>
        <p:txBody>
          <a:bodyPr/>
          <a:lstStyle/>
          <a:p>
            <a:r>
              <a:rPr lang="en-US" dirty="0" smtClean="0"/>
              <a:t>A one-stop shop for members to view their savings opportunities based on their prescription needs and plan design</a:t>
            </a:r>
          </a:p>
          <a:p>
            <a:r>
              <a:rPr lang="en-US" dirty="0" smtClean="0"/>
              <a:t>Includes pharmacy options supporting: </a:t>
            </a:r>
          </a:p>
          <a:p>
            <a:pPr lvl="1"/>
            <a:r>
              <a:rPr lang="en-US" dirty="0" smtClean="0"/>
              <a:t>Transfer to Home Delivery  </a:t>
            </a:r>
          </a:p>
          <a:p>
            <a:pPr lvl="1"/>
            <a:r>
              <a:rPr lang="en-US" dirty="0" smtClean="0"/>
              <a:t>Smart 90–Active Choice </a:t>
            </a:r>
          </a:p>
          <a:p>
            <a:pPr lvl="1"/>
            <a:r>
              <a:rPr lang="en-US" dirty="0" smtClean="0"/>
              <a:t>Smart 90–Incentive Choice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166" y="2264228"/>
            <a:ext cx="4721593" cy="339634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08827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91487" y="2017484"/>
            <a:ext cx="3049490" cy="4379288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0" dirty="0" smtClean="0"/>
              <a:t>Accessing Pharmacy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2300"/>
            <a:ext cx="6489510" cy="5210444"/>
          </a:xfrm>
        </p:spPr>
        <p:txBody>
          <a:bodyPr/>
          <a:lstStyle/>
          <a:p>
            <a:r>
              <a:rPr lang="en-US" dirty="0" smtClean="0"/>
              <a:t>Upon login, members will be presented with a banner when cost or convenience savings opportunities exist</a:t>
            </a:r>
          </a:p>
          <a:p>
            <a:r>
              <a:rPr lang="en-US" dirty="0" smtClean="0"/>
              <a:t>To view details members </a:t>
            </a:r>
            <a:br>
              <a:rPr lang="en-US" dirty="0" smtClean="0"/>
            </a:br>
            <a:r>
              <a:rPr lang="en-US" dirty="0" smtClean="0"/>
              <a:t>can: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Click the opportunity </a:t>
            </a:r>
            <a:br>
              <a:rPr lang="en-US" dirty="0" smtClean="0"/>
            </a:br>
            <a:r>
              <a:rPr lang="en-US" dirty="0" smtClean="0"/>
              <a:t>banner</a:t>
            </a:r>
            <a:r>
              <a:rPr lang="en-US" baseline="30000" dirty="0" smtClean="0"/>
              <a:t>1</a:t>
            </a:r>
            <a:r>
              <a:rPr lang="en-US" dirty="0" smtClean="0"/>
              <a:t>, or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dirty="0" smtClean="0">
                <a:latin typeface="+mj-lt"/>
              </a:rPr>
              <a:t>Pharmacy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Options </a:t>
            </a:r>
            <a:r>
              <a:rPr lang="en-US" dirty="0" smtClean="0"/>
              <a:t>from the </a:t>
            </a:r>
            <a:br>
              <a:rPr lang="en-US" dirty="0" smtClean="0"/>
            </a:br>
            <a:r>
              <a:rPr lang="en-US" dirty="0" smtClean="0"/>
              <a:t>main menu, or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 smtClean="0"/>
              <a:t>Use the link in the </a:t>
            </a:r>
            <a:br>
              <a:rPr lang="en-US" dirty="0" smtClean="0"/>
            </a:br>
            <a:r>
              <a:rPr lang="en-US" dirty="0" smtClean="0"/>
              <a:t>new messaging in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>
                <a:latin typeface="+mj-lt"/>
              </a:rPr>
              <a:t>Transfer </a:t>
            </a:r>
            <a:r>
              <a:rPr lang="en-US" dirty="0">
                <a:latin typeface="+mj-lt"/>
              </a:rPr>
              <a:t>to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Home Delivery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404" y="1691832"/>
            <a:ext cx="5285656" cy="20203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04" y="5490949"/>
            <a:ext cx="5285656" cy="72237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7475742" y="2086197"/>
            <a:ext cx="996285" cy="397696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3404" y="3141435"/>
            <a:ext cx="1080483" cy="32102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53463" y="5736488"/>
            <a:ext cx="894580" cy="255238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404" y="3834721"/>
            <a:ext cx="5285656" cy="15101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5308945" y="4601847"/>
            <a:ext cx="1801539" cy="323379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5529505"/>
            <a:ext cx="2817628" cy="79469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SzPct val="110000"/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aseline="30000" dirty="0" smtClean="0"/>
              <a:t>1 </a:t>
            </a:r>
            <a:r>
              <a:rPr lang="en-US" sz="1400" dirty="0" smtClean="0"/>
              <a:t>A banner will not display for Med D members. They access pharmacy options using the other options.</a:t>
            </a:r>
          </a:p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452029" y="5715273"/>
            <a:ext cx="279891" cy="2798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7439019" y="5680196"/>
            <a:ext cx="2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3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60448" y="3148524"/>
            <a:ext cx="279891" cy="2798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4547438" y="3113447"/>
            <a:ext cx="2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2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46965" y="4624396"/>
            <a:ext cx="279891" cy="2798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033955" y="4589319"/>
            <a:ext cx="2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01548" y="2118706"/>
            <a:ext cx="279891" cy="27989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8388538" y="2083629"/>
            <a:ext cx="256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1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4004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/>
          <a:stretch/>
        </p:blipFill>
        <p:spPr bwMode="auto">
          <a:xfrm>
            <a:off x="484496" y="998450"/>
            <a:ext cx="5010669" cy="1779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84496" y="2764981"/>
            <a:ext cx="5010669" cy="2155765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13"/>
          <a:stretch/>
        </p:blipFill>
        <p:spPr bwMode="auto">
          <a:xfrm>
            <a:off x="484496" y="4940906"/>
            <a:ext cx="5010670" cy="12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40" dirty="0" smtClean="0"/>
              <a:t>Savings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0950" y="922666"/>
            <a:ext cx="2904707" cy="4395288"/>
          </a:xfrm>
        </p:spPr>
        <p:txBody>
          <a:bodyPr/>
          <a:lstStyle/>
          <a:p>
            <a:r>
              <a:rPr lang="en-US" dirty="0" smtClean="0"/>
              <a:t>Savings are clearly presented for each eligible prescription in the household </a:t>
            </a:r>
            <a:r>
              <a:rPr lang="en-US" sz="1800" dirty="0" smtClean="0"/>
              <a:t>(Household View permissions apply)</a:t>
            </a:r>
          </a:p>
          <a:p>
            <a:r>
              <a:rPr lang="en-US" dirty="0" smtClean="0"/>
              <a:t>30 and 90-day pricing is provided, with easy comparison at 30 days supply </a:t>
            </a:r>
            <a:r>
              <a:rPr lang="en-US" sz="1800" dirty="0" smtClean="0"/>
              <a:t>(days supply may vary)</a:t>
            </a:r>
          </a:p>
          <a:p>
            <a:r>
              <a:rPr lang="en-US" dirty="0" smtClean="0"/>
              <a:t>Member checks medicines they wish to transfer</a:t>
            </a:r>
          </a:p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6"/>
          <a:srcRect t="63882" b="14259"/>
          <a:stretch/>
        </p:blipFill>
        <p:spPr>
          <a:xfrm>
            <a:off x="484495" y="5130360"/>
            <a:ext cx="5010670" cy="5752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4496" y="998450"/>
            <a:ext cx="5010669" cy="51937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890950" y="5593886"/>
            <a:ext cx="3012418" cy="61441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SzPct val="110000"/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Note</a:t>
            </a:r>
            <a:r>
              <a:rPr lang="en-US" sz="1200" dirty="0" smtClean="0"/>
              <a:t>: This is for illustration purposes only; numbers do not necessarily align throughout this page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571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432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_Express_Scripts_PPT_Template_Guide_and_Tips">
  <a:themeElements>
    <a:clrScheme name="ESI Corporate Palette 2015">
      <a:dk1>
        <a:srgbClr val="000000"/>
      </a:dk1>
      <a:lt1>
        <a:sysClr val="window" lastClr="FFFFFF"/>
      </a:lt1>
      <a:dk2>
        <a:srgbClr val="009BDF"/>
      </a:dk2>
      <a:lt2>
        <a:srgbClr val="E5E5E5"/>
      </a:lt2>
      <a:accent1>
        <a:srgbClr val="009BDF"/>
      </a:accent1>
      <a:accent2>
        <a:srgbClr val="14568D"/>
      </a:accent2>
      <a:accent3>
        <a:srgbClr val="F86C06"/>
      </a:accent3>
      <a:accent4>
        <a:srgbClr val="565754"/>
      </a:accent4>
      <a:accent5>
        <a:srgbClr val="F69008"/>
      </a:accent5>
      <a:accent6>
        <a:srgbClr val="ADDBF0"/>
      </a:accent6>
      <a:hlink>
        <a:srgbClr val="0000FF"/>
      </a:hlink>
      <a:folHlink>
        <a:srgbClr val="840C4A"/>
      </a:folHlink>
    </a:clrScheme>
    <a:fontScheme name="Express Scrip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91440" tIns="91440" rIns="91440" bIns="91440" rtlCol="0" anchor="ctr">
        <a:noAutofit/>
      </a:bodyPr>
      <a:lstStyle>
        <a:defPPr algn="ctr">
          <a:lnSpc>
            <a:spcPct val="90000"/>
          </a:lnSpc>
          <a:spcAft>
            <a:spcPts val="700"/>
          </a:spcAft>
          <a:defRPr dirty="0" err="1" smtClean="0">
            <a:solidFill>
              <a:schemeClr val="bg1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2" id="{7B170291-F776-4BA9-9AF8-B15E5F8A0E89}" vid="{69C7628C-BC2A-4599-8231-E89185C054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Sop xmlns="e22a079e-557d-4755-bd41-4e201ba6351a">false</IsSop>
    <DocumentTag xmlns="e22a079e-557d-4755-bd41-4e201ba6351a">
      <Value>Sales Collateral - Presentations</Value>
    </DocumentTag>
    <DocumentOwner xmlns="e22a079e-557d-4755-bd41-4e201ba6351a">
      <UserInfo>
        <DisplayName>i:0#.w|accounts\p654ko</DisplayName>
        <AccountId>23120</AccountId>
        <AccountType/>
      </UserInfo>
    </DocumentOwner>
    <ReviewFrequency xmlns="e22a079e-557d-4755-bd41-4e201ba6351a">Annually</ReviewFrequency>
    <IsFieldAlert xmlns="e22a079e-557d-4755-bd41-4e201ba6351a">false</IsFieldAlert>
    <IsProductAndService xmlns="e22a079e-557d-4755-bd41-4e201ba6351a">false</IsProductAndService>
    <IsOnMessage xmlns="e22a079e-557d-4755-bd41-4e201ba6351a">true</IsOnMessage>
    <IsReference xmlns="e22a079e-557d-4755-bd41-4e201ba6351a">false</IsReference>
    <IsCart xmlns="e22a079e-557d-4755-bd41-4e201ba6351a">false</IsCart>
    <IsMedcoStory xmlns="e22a079e-557d-4755-bd41-4e201ba6351a">false</IsMedcoStory>
    <NewdocReplacement xmlns="e22a079e-557d-4755-bd41-4e201ba6351a">New Document</NewdocReplacement>
    <Tags xmlns="e22a079e-557d-4755-bd41-4e201ba6351a" xsi:nil="true"/>
    <InternalExternal xmlns="e22a079e-557d-4755-bd41-4e201ba6351a">External</InternalExternal>
    <IntendedUse xmlns="e22a079e-557d-4755-bd41-4e201ba6351a" xsi:nil="true"/>
    <MarketGroup xmlns="e22a079e-557d-4755-bd41-4e201ba6351a">
      <Value>All</Value>
    </MarketGroup>
    <Abstract xmlns="e22a079e-557d-4755-bd41-4e201ba6351a">Transfer to Home Delivery functionality was enhanced and moved to the Pharmacy Options section of express-scripts.com. This client presentation provides screen shots of the flow.</Abstract>
    <MaterialId xmlns="e22a079e-557d-4755-bd41-4e201ba6351a" xsi:nil="true"/>
    <AMLastModified xmlns="e22a079e-557d-4755-bd41-4e201ba6351a">2019-01-29T05:00:00+00:00</AMLastModified>
    <FindBy xmlns="e22a079e-557d-4755-bd41-4e201ba6351a">
      <Value>789</Value>
    </FindBy>
    <IconOverlay xmlns="http://schemas.microsoft.com/sharepoint/v4" xsi:nil="true"/>
    <ReviewMailSent xmlns="4e6677a8-cb5e-4ebc-b391-5d6c071779a4">2020-01-16T03:45:12+00:00</ReviewMailSent>
    <AMTitle xmlns="4e6677a8-cb5e-4ebc-b391-5d6c071779a4">Transfer to Home Delivery / Pharmacy Options on express-scripts.com</AMTitl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8B6742482EF4BB4415EC94A5F7A91" ma:contentTypeVersion="49" ma:contentTypeDescription="Create a new document." ma:contentTypeScope="" ma:versionID="2d9efb832f722f8afdc0d52134b7e89f">
  <xsd:schema xmlns:xsd="http://www.w3.org/2001/XMLSchema" xmlns:xs="http://www.w3.org/2001/XMLSchema" xmlns:p="http://schemas.microsoft.com/office/2006/metadata/properties" xmlns:ns2="e22a079e-557d-4755-bd41-4e201ba6351a" xmlns:ns3="4e6677a8-cb5e-4ebc-b391-5d6c071779a4" xmlns:ns4="http://schemas.microsoft.com/sharepoint/v4" targetNamespace="http://schemas.microsoft.com/office/2006/metadata/properties" ma:root="true" ma:fieldsID="e3e8aae0e6b0c0cd21d4bcbb039e82bd" ns2:_="" ns3:_="" ns4:_="">
    <xsd:import namespace="e22a079e-557d-4755-bd41-4e201ba6351a"/>
    <xsd:import namespace="4e6677a8-cb5e-4ebc-b391-5d6c071779a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bstract"/>
                <xsd:element ref="ns2:IntendedUse" minOccurs="0"/>
                <xsd:element ref="ns2:AMLastModified"/>
                <xsd:element ref="ns2:ReviewFrequency"/>
                <xsd:element ref="ns2:FindBy" minOccurs="0"/>
                <xsd:element ref="ns2:DocumentTag" minOccurs="0"/>
                <xsd:element ref="ns2:MarketGroup" minOccurs="0"/>
                <xsd:element ref="ns2:DocumentOwner"/>
                <xsd:element ref="ns2:IsOnMessage" minOccurs="0"/>
                <xsd:element ref="ns2:IsReference" minOccurs="0"/>
                <xsd:element ref="ns2:IsSop" minOccurs="0"/>
                <xsd:element ref="ns2:IsCart" minOccurs="0"/>
                <xsd:element ref="ns2:MaterialId" minOccurs="0"/>
                <xsd:element ref="ns3:AMTitle" minOccurs="0"/>
                <xsd:element ref="ns2:IsFieldAlert" minOccurs="0"/>
                <xsd:element ref="ns2:IsProductAndService" minOccurs="0"/>
                <xsd:element ref="ns2:IsMedcoStory" minOccurs="0"/>
                <xsd:element ref="ns3:ReviewMailSent" minOccurs="0"/>
                <xsd:element ref="ns2:NewdocReplacement" minOccurs="0"/>
                <xsd:element ref="ns2:InternalExternal" minOccurs="0"/>
                <xsd:element ref="ns4:IconOverlay" minOccurs="0"/>
                <xsd:element ref="ns2: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2a079e-557d-4755-bd41-4e201ba6351a" elementFormDefault="qualified">
    <xsd:import namespace="http://schemas.microsoft.com/office/2006/documentManagement/types"/>
    <xsd:import namespace="http://schemas.microsoft.com/office/infopath/2007/PartnerControls"/>
    <xsd:element name="Abstract" ma:index="2" ma:displayName="Abstract" ma:internalName="Abstract">
      <xsd:simpleType>
        <xsd:restriction base="dms:Note"/>
      </xsd:simpleType>
    </xsd:element>
    <xsd:element name="IntendedUse" ma:index="3" nillable="true" ma:displayName="IntendedUse" ma:description="Internal Notes: For document owner use only. Users do not see this information." ma:internalName="IntendedUse">
      <xsd:simpleType>
        <xsd:restriction base="dms:Note">
          <xsd:maxLength value="255"/>
        </xsd:restriction>
      </xsd:simpleType>
    </xsd:element>
    <xsd:element name="AMLastModified" ma:index="4" ma:displayName="AMLastModified" ma:format="DateOnly" ma:internalName="AMLastModified">
      <xsd:simpleType>
        <xsd:restriction base="dms:DateTime"/>
      </xsd:simpleType>
    </xsd:element>
    <xsd:element name="ReviewFrequency" ma:index="5" ma:displayName="ReviewFrequency" ma:format="Dropdown" ma:internalName="ReviewFrequency">
      <xsd:simpleType>
        <xsd:restriction base="dms:Choice">
          <xsd:enumeration value="Monthly"/>
          <xsd:enumeration value="Quarterly"/>
          <xsd:enumeration value="Bi-Annually"/>
          <xsd:enumeration value="Annually"/>
        </xsd:restriction>
      </xsd:simpleType>
    </xsd:element>
    <xsd:element name="FindBy" ma:index="6" nillable="true" ma:displayName="FindBy" ma:description="Select one or more Topics from the list on the left where you would like your document displayed, and then add them to the right." ma:list="818f0f8a-e46d-43d2-990b-efcf0768301d" ma:internalName="FindBy" ma:readOnly="false" ma:showField="uniqueId0" ma:web="19589033-d0d2-46aa-8c87-b2612971efb9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ag" ma:index="7" nillable="true" ma:displayName="DocumentTag" ma:description="Check off only one folder from the list above. Contact the FSP if unsure of folder selection." ma:internalName="DocumentTag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les Collateral - Article Reprint"/>
                    <xsd:enumeration value="Sales Collateral - Audio Files"/>
                    <xsd:enumeration value="Sales Collateral - Battle Card"/>
                    <xsd:enumeration value="Sales Collateral - Biography"/>
                    <xsd:enumeration value="Sales Collateral - Brochures"/>
                    <xsd:enumeration value="Sales Collateral - Case Study"/>
                    <xsd:enumeration value="Sales Collateral - Enewsletters"/>
                    <xsd:enumeration value="Sales Collateral - Fact Sheets"/>
                    <xsd:enumeration value="Sales Collateral - FAQs"/>
                    <xsd:enumeration value="Sales Collateral - Infographic"/>
                    <xsd:enumeration value="Sales Collateral - Presentations"/>
                    <xsd:enumeration value="Sales Collateral - Proposal Responses"/>
                    <xsd:enumeration value="Sales Collateral - Sell Sheets"/>
                    <xsd:enumeration value="Sales Collateral - Talking Points"/>
                    <xsd:enumeration value="Sales Collateral - Templates"/>
                    <xsd:enumeration value="Sales Collateral - Videos"/>
                    <xsd:enumeration value="Sales Collateral - White Papers"/>
                    <xsd:enumeration value="Reference - Addenda"/>
                    <xsd:enumeration value="Reference - Audio Files"/>
                    <xsd:enumeration value="Reference - Calendars"/>
                    <xsd:enumeration value="Reference - Checklists"/>
                    <xsd:enumeration value="Reference - Drug Lists"/>
                    <xsd:enumeration value="Reference - Exclude at Launch and Brands-for-Generics Substitution"/>
                    <xsd:enumeration value="Reference - Fact Sheets"/>
                    <xsd:enumeration value="Reference - FAQs"/>
                    <xsd:enumeration value="Reference - Forms"/>
                    <xsd:enumeration value="Reference - Layouts"/>
                    <xsd:enumeration value="Reference - Legal Agreements"/>
                    <xsd:enumeration value="Reference - Newsletters"/>
                    <xsd:enumeration value="Reference - Presentations"/>
                    <xsd:enumeration value="Reference - Process Flows"/>
                    <xsd:enumeration value="Reference - Project Plans"/>
                    <xsd:enumeration value="Reference - Reference Guides"/>
                    <xsd:enumeration value="Reference - Reports"/>
                    <xsd:enumeration value="Reference - Samples"/>
                    <xsd:enumeration value="Reference - Strategic Debrief"/>
                    <xsd:enumeration value="Reference - Templates"/>
                    <xsd:enumeration value="Reference - Training"/>
                    <xsd:enumeration value="SOPs - Analysis/Process"/>
                    <xsd:enumeration value="SOPs - Communications"/>
                    <xsd:enumeration value="SOPs - Install/Enroll"/>
                  </xsd:restriction>
                </xsd:simpleType>
              </xsd:element>
            </xsd:sequence>
          </xsd:extension>
        </xsd:complexContent>
      </xsd:complexType>
    </xsd:element>
    <xsd:element name="MarketGroup" ma:index="8" nillable="true" ma:displayName="MarketGroup" ma:internalName="MarketGroup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l"/>
                    <xsd:enumeration value="Anthem"/>
                    <xsd:enumeration value="Government Markets"/>
                    <xsd:enumeration value="Health Plans"/>
                    <xsd:enumeration value="Key Accounts"/>
                    <xsd:enumeration value="Labor"/>
                    <xsd:enumeration value="myMatrixx"/>
                    <xsd:enumeration value="National Accounts"/>
                    <xsd:enumeration value="Regulated Markets and Health Systems"/>
                    <xsd:enumeration value="Specialty"/>
                  </xsd:restriction>
                </xsd:simpleType>
              </xsd:element>
            </xsd:sequence>
          </xsd:extension>
        </xsd:complexContent>
      </xsd:complexType>
    </xsd:element>
    <xsd:element name="DocumentOwner" ma:index="9" ma:displayName="DocumentOwner" ma:description="Enter the name(s) of the people who are responsible for this document.The fields below are not required and can be ignored." ma:list="UserInfo" ma:SharePointGroup="0" ma:internalName="DocumentOwne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sOnMessage" ma:index="10" nillable="true" ma:displayName="IsOnMessage" ma:default="0" ma:internalName="IsOnMessage">
      <xsd:simpleType>
        <xsd:restriction base="dms:Boolean"/>
      </xsd:simpleType>
    </xsd:element>
    <xsd:element name="IsReference" ma:index="11" nillable="true" ma:displayName="IsReference" ma:default="0" ma:internalName="IsReference">
      <xsd:simpleType>
        <xsd:restriction base="dms:Boolean"/>
      </xsd:simpleType>
    </xsd:element>
    <xsd:element name="IsSop" ma:index="12" nillable="true" ma:displayName="IsSop" ma:default="0" ma:internalName="IsSop">
      <xsd:simpleType>
        <xsd:restriction base="dms:Boolean"/>
      </xsd:simpleType>
    </xsd:element>
    <xsd:element name="IsCart" ma:index="13" nillable="true" ma:displayName="IsCart" ma:default="0" ma:internalName="IsCart">
      <xsd:simpleType>
        <xsd:restriction base="dms:Boolean"/>
      </xsd:simpleType>
    </xsd:element>
    <xsd:element name="MaterialId" ma:index="14" nillable="true" ma:displayName="MaterialId" ma:internalName="MaterialId">
      <xsd:simpleType>
        <xsd:restriction base="dms:Text">
          <xsd:maxLength value="255"/>
        </xsd:restriction>
      </xsd:simpleType>
    </xsd:element>
    <xsd:element name="IsFieldAlert" ma:index="16" nillable="true" ma:displayName="IsFieldAlert" ma:default="0" ma:internalName="IsFieldAlert">
      <xsd:simpleType>
        <xsd:restriction base="dms:Boolean"/>
      </xsd:simpleType>
    </xsd:element>
    <xsd:element name="IsProductAndService" ma:index="17" nillable="true" ma:displayName="IsProductAndService" ma:default="0" ma:internalName="IsProductAndService">
      <xsd:simpleType>
        <xsd:restriction base="dms:Boolean"/>
      </xsd:simpleType>
    </xsd:element>
    <xsd:element name="IsMedcoStory" ma:index="18" nillable="true" ma:displayName="IsMedcoStory" ma:default="0" ma:internalName="IsMedcoStory">
      <xsd:simpleType>
        <xsd:restriction base="dms:Boolean"/>
      </xsd:simpleType>
    </xsd:element>
    <xsd:element name="NewdocReplacement" ma:index="22" nillable="true" ma:displayName="NewdocReplacement" ma:default="" ma:format="Dropdown" ma:hidden="true" ma:internalName="NewdocReplacement" ma:readOnly="false">
      <xsd:simpleType>
        <xsd:restriction base="dms:Choice">
          <xsd:enumeration value="New Document"/>
          <xsd:enumeration value="Replacement"/>
        </xsd:restriction>
      </xsd:simpleType>
    </xsd:element>
    <xsd:element name="InternalExternal" ma:index="23" nillable="true" ma:displayName="InternalExternal" ma:default="" ma:format="Dropdown" ma:hidden="true" ma:internalName="InternalExternal" ma:readOnly="false">
      <xsd:simpleType>
        <xsd:restriction base="dms:Choice">
          <xsd:enumeration value="Internal"/>
          <xsd:enumeration value="External"/>
        </xsd:restriction>
      </xsd:simpleType>
    </xsd:element>
    <xsd:element name="Tags" ma:index="31" nillable="true" ma:displayName="Tags" ma:hidden="true" ma:internalName="Tag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677a8-cb5e-4ebc-b391-5d6c071779a4" elementFormDefault="qualified">
    <xsd:import namespace="http://schemas.microsoft.com/office/2006/documentManagement/types"/>
    <xsd:import namespace="http://schemas.microsoft.com/office/infopath/2007/PartnerControls"/>
    <xsd:element name="AMTitle" ma:index="15" nillable="true" ma:displayName="AMTitle" ma:internalName="AMTitle">
      <xsd:simpleType>
        <xsd:restriction base="dms:Text">
          <xsd:maxLength value="255"/>
        </xsd:restriction>
      </xsd:simpleType>
    </xsd:element>
    <xsd:element name="ReviewMailSent" ma:index="21" nillable="true" ma:displayName="ReviewMailSent" ma:format="DateOnly" ma:internalName="ReviewMailSent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8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06dbc50a-7c40-497c-8ead-392c4a2b388e" origin="userSelected">
  <element uid="3a0f620a-74f7-4504-a030-448d9ea0e08a" value=""/>
  <element uid="id_classification_confidential" value=""/>
  <element uid="0bf5a77d-3f3a-4e58-9a8a-1570d5e8454d" value=""/>
</sisl>
</file>

<file path=customXml/itemProps1.xml><?xml version="1.0" encoding="utf-8"?>
<ds:datastoreItem xmlns:ds="http://schemas.openxmlformats.org/officeDocument/2006/customXml" ds:itemID="{427069C1-6725-4FCC-B52D-3BF28BE2BE0C}">
  <ds:schemaRefs>
    <ds:schemaRef ds:uri="http://schemas.microsoft.com/office/2006/metadata/properties"/>
    <ds:schemaRef ds:uri="http://schemas.microsoft.com/office/infopath/2007/PartnerControls"/>
    <ds:schemaRef ds:uri="e22a079e-557d-4755-bd41-4e201ba6351a"/>
    <ds:schemaRef ds:uri="http://schemas.microsoft.com/sharepoint/v4"/>
    <ds:schemaRef ds:uri="4e6677a8-cb5e-4ebc-b391-5d6c071779a4"/>
  </ds:schemaRefs>
</ds:datastoreItem>
</file>

<file path=customXml/itemProps2.xml><?xml version="1.0" encoding="utf-8"?>
<ds:datastoreItem xmlns:ds="http://schemas.openxmlformats.org/officeDocument/2006/customXml" ds:itemID="{9CD97A9B-6BC6-4120-8460-C26E78DBC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2a079e-557d-4755-bd41-4e201ba6351a"/>
    <ds:schemaRef ds:uri="4e6677a8-cb5e-4ebc-b391-5d6c071779a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9A8BD6-4980-4D95-BB10-77BD6A2522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D19BD4A-8328-4EDF-BE63-534D9D29761D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2018_Express_Scripts_PPT_Template_Guide_and_Tips</Template>
  <TotalTime>317</TotalTime>
  <Words>200</Words>
  <Application>Microsoft Office PowerPoint</Application>
  <PresentationFormat>On-screen Show (4:3)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Franklin Gothic Book</vt:lpstr>
      <vt:lpstr>Franklin Gothic Medium</vt:lpstr>
      <vt:lpstr>2018_Express_Scripts_PPT_Template_Guide_and_Tips</vt:lpstr>
      <vt:lpstr>Transfer to Home Delivery / Pharmacy Options</vt:lpstr>
      <vt:lpstr>Pharmacy Options</vt:lpstr>
      <vt:lpstr>Accessing Pharmacy Options</vt:lpstr>
      <vt:lpstr>Savings Opportunities</vt:lpstr>
      <vt:lpstr>PowerPoint Presentation</vt:lpstr>
    </vt:vector>
  </TitlesOfParts>
  <Company>Express Scripts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Transfer to Home Delivery / Pharmacy Options on express-scripts.com</dc:title>
  <dc:creator>Gill, Catherine A. (STL)</dc:creator>
  <cp:lastModifiedBy>Eckhoff, Emily C. (STL)</cp:lastModifiedBy>
  <cp:revision>19</cp:revision>
  <cp:lastPrinted>2015-07-06T21:44:15Z</cp:lastPrinted>
  <dcterms:created xsi:type="dcterms:W3CDTF">2018-01-09T14:17:29Z</dcterms:created>
  <dcterms:modified xsi:type="dcterms:W3CDTF">2020-04-01T15:44:55Z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038930f9-c74d-486e-82ff-345d7f74117b</vt:lpwstr>
  </property>
  <property fmtid="{D5CDD505-2E9C-101B-9397-08002B2CF9AE}" pid="3" name="bjSaver">
    <vt:lpwstr>GwCNjCJUilMYT3JZixyIyZWJkULWBLeg</vt:lpwstr>
  </property>
  <property fmtid="{D5CDD505-2E9C-101B-9397-08002B2CF9AE}" pid="4" name="bjDocumentSecurityLabel">
    <vt:lpwstr>Confidential</vt:lpwstr>
  </property>
  <property fmtid="{D5CDD505-2E9C-101B-9397-08002B2CF9AE}" pid="5" name="bjESIDataClassification">
    <vt:lpwstr>XYZZYConfidentialfwo[qei34890ty@^C@#%^11dc45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policy="06dbc50a-7c40-497c-8ead-392c4a2b388e" origin="userSelected" xmlns="http://www.boldonj</vt:lpwstr>
  </property>
  <property fmtid="{D5CDD505-2E9C-101B-9397-08002B2CF9AE}" pid="7" name="bjDocumentLabelXML-0">
    <vt:lpwstr>ames.com/2008/01/sie/internal/label"&gt;&lt;element uid="3a0f620a-74f7-4504-a030-448d9ea0e08a" value="" /&gt;&lt;element uid="id_classification_confidential" value="" /&gt;&lt;element uid="0bf5a77d-3f3a-4e58-9a8a-1570d5e8454d" value="" /&gt;&lt;/sisl&gt;</vt:lpwstr>
  </property>
  <property fmtid="{D5CDD505-2E9C-101B-9397-08002B2CF9AE}" pid="8" name="ContentTypeId">
    <vt:lpwstr>0x010100CE48B6742482EF4BB4415EC94A5F7A91</vt:lpwstr>
  </property>
  <property fmtid="{D5CDD505-2E9C-101B-9397-08002B2CF9AE}" pid="9" name="Order">
    <vt:r8>926800</vt:r8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TemplateUrl">
    <vt:lpwstr/>
  </property>
  <property fmtid="{D5CDD505-2E9C-101B-9397-08002B2CF9AE}" pid="14" name="WorkflowChangePath">
    <vt:lpwstr>4ede4691-8791-4685-a98e-c7f0a5a1e2d6,3;4ede4691-8791-4685-a98e-c7f0a5a1e2d6,5;e2790666-e994-416c-b0f4-ebf593bb6fd8,8;e2790666-e994-416c-b0f4-ebf593bb6fd8,10;c2c169ae-8126-4a30-b857-c0d8ffcddeb0,35;</vt:lpwstr>
  </property>
  <property fmtid="{D5CDD505-2E9C-101B-9397-08002B2CF9AE}" pid="15" name="Requestor">
    <vt:lpwstr/>
  </property>
</Properties>
</file>