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handoutMasterIdLst>
    <p:handoutMasterId r:id="rId27"/>
  </p:handoutMasterIdLst>
  <p:sldIdLst>
    <p:sldId id="1269" r:id="rId4"/>
    <p:sldId id="1343" r:id="rId5"/>
    <p:sldId id="1329" r:id="rId6"/>
    <p:sldId id="1332" r:id="rId7"/>
    <p:sldId id="1330" r:id="rId8"/>
    <p:sldId id="1331" r:id="rId9"/>
    <p:sldId id="1344" r:id="rId10"/>
    <p:sldId id="1340" r:id="rId11"/>
    <p:sldId id="1341" r:id="rId12"/>
    <p:sldId id="1337" r:id="rId13"/>
    <p:sldId id="1345" r:id="rId14"/>
    <p:sldId id="1333" r:id="rId15"/>
    <p:sldId id="1346" r:id="rId16"/>
    <p:sldId id="1347" r:id="rId17"/>
    <p:sldId id="1348" r:id="rId18"/>
    <p:sldId id="1342" r:id="rId19"/>
    <p:sldId id="1334" r:id="rId20"/>
    <p:sldId id="1335" r:id="rId21"/>
    <p:sldId id="1336" r:id="rId22"/>
    <p:sldId id="1338" r:id="rId23"/>
    <p:sldId id="1339" r:id="rId24"/>
    <p:sldId id="393" r:id="rId25"/>
  </p:sldIdLst>
  <p:sldSz cx="9144000" cy="5143500" type="screen16x9"/>
  <p:notesSz cx="7010400" cy="92964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972">
          <p15:clr>
            <a:srgbClr val="A4A3A4"/>
          </p15:clr>
        </p15:guide>
        <p15:guide id="6" orient="horz" pos="300" userDrawn="1">
          <p15:clr>
            <a:srgbClr val="A4A3A4"/>
          </p15:clr>
        </p15:guide>
        <p15:guide id="10" pos="288">
          <p15:clr>
            <a:srgbClr val="A4A3A4"/>
          </p15:clr>
        </p15:guide>
        <p15:guide id="11" pos="2736">
          <p15:clr>
            <a:srgbClr val="A4A3A4"/>
          </p15:clr>
        </p15:guide>
        <p15:guide id="12" pos="3024">
          <p15:clr>
            <a:srgbClr val="A4A3A4"/>
          </p15:clr>
        </p15:guide>
        <p15:guide id="13" pos="5472" userDrawn="1">
          <p15:clr>
            <a:srgbClr val="A4A3A4"/>
          </p15:clr>
        </p15:guide>
        <p15:guide id="15" pos="2016">
          <p15:clr>
            <a:srgbClr val="A4A3A4"/>
          </p15:clr>
        </p15:guide>
        <p15:guide id="16" pos="2880">
          <p15:clr>
            <a:srgbClr val="A4A3A4"/>
          </p15:clr>
        </p15:guide>
        <p15:guide id="25" orient="horz" pos="2883">
          <p15:clr>
            <a:srgbClr val="A4A3A4"/>
          </p15:clr>
        </p15:guide>
        <p15:guide id="26" orient="horz" pos="361">
          <p15:clr>
            <a:srgbClr val="A4A3A4"/>
          </p15:clr>
        </p15:guide>
        <p15:guide id="27" pos="359">
          <p15:clr>
            <a:srgbClr val="A4A3A4"/>
          </p15:clr>
        </p15:guide>
        <p15:guide id="28" pos="5401">
          <p15:clr>
            <a:srgbClr val="A4A3A4"/>
          </p15:clr>
        </p15:guide>
        <p15:guide id="29" pos="3574">
          <p15:clr>
            <a:srgbClr val="A4A3A4"/>
          </p15:clr>
        </p15:guide>
        <p15:guide id="30" pos="31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C99"/>
    <a:srgbClr val="C05540"/>
    <a:srgbClr val="ADDBF0"/>
    <a:srgbClr val="C800A1"/>
    <a:srgbClr val="DB3C99"/>
    <a:srgbClr val="E06A99"/>
    <a:srgbClr val="DB5899"/>
    <a:srgbClr val="FF7ADD"/>
    <a:srgbClr val="DB7299"/>
    <a:srgbClr val="893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9" autoAdjust="0"/>
    <p:restoredTop sz="94038" autoAdjust="0"/>
  </p:normalViewPr>
  <p:slideViewPr>
    <p:cSldViewPr snapToGrid="0" showGuides="1">
      <p:cViewPr varScale="1">
        <p:scale>
          <a:sx n="91" d="100"/>
          <a:sy n="91" d="100"/>
        </p:scale>
        <p:origin x="244" y="56"/>
      </p:cViewPr>
      <p:guideLst>
        <p:guide orient="horz" pos="2972"/>
        <p:guide orient="horz" pos="300"/>
        <p:guide pos="288"/>
        <p:guide pos="2736"/>
        <p:guide pos="3024"/>
        <p:guide pos="5472"/>
        <p:guide pos="2016"/>
        <p:guide pos="2880"/>
        <p:guide orient="horz" pos="2883"/>
        <p:guide orient="horz" pos="361"/>
        <p:guide pos="359"/>
        <p:guide pos="5401"/>
        <p:guide pos="3574"/>
        <p:guide pos="318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2" d="100"/>
          <a:sy n="82" d="100"/>
        </p:scale>
        <p:origin x="-282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EF4BBCC3-92D8-442E-9EC8-1A7A0D4B2568}" type="datetimeFigureOut">
              <a:rPr lang="en-US" smtClean="0"/>
              <a:pPr/>
              <a:t>4/1/2020</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E91A9F35-E28E-494D-BCF2-961D515C2849}" type="slidenum">
              <a:rPr lang="en-US" smtClean="0"/>
              <a:pPr/>
              <a:t>‹#›</a:t>
            </a:fld>
            <a:endParaRPr lang="en-US"/>
          </a:p>
        </p:txBody>
      </p:sp>
    </p:spTree>
    <p:extLst>
      <p:ext uri="{BB962C8B-B14F-4D97-AF65-F5344CB8AC3E}">
        <p14:creationId xmlns:p14="http://schemas.microsoft.com/office/powerpoint/2010/main" val="369818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6B2AFEA-A713-4F2C-835B-4B8B334BC980}" type="datetimeFigureOut">
              <a:rPr lang="en-US" smtClean="0"/>
              <a:pPr/>
              <a:t>4/1/2020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FF358DD-2331-4943-859F-F60814B25F61}" type="slidenum">
              <a:rPr lang="en-US" smtClean="0"/>
              <a:pPr/>
              <a:t>‹#›</a:t>
            </a:fld>
            <a:endParaRPr lang="en-US"/>
          </a:p>
        </p:txBody>
      </p:sp>
    </p:spTree>
    <p:extLst>
      <p:ext uri="{BB962C8B-B14F-4D97-AF65-F5344CB8AC3E}">
        <p14:creationId xmlns:p14="http://schemas.microsoft.com/office/powerpoint/2010/main" val="2393659941"/>
      </p:ext>
    </p:extLst>
  </p:cSld>
  <p:clrMap bg1="lt1" tx1="dk1" bg2="lt2" tx2="dk2" accent1="accent1" accent2="accent2" accent3="accent3" accent4="accent4" accent5="accent5" accent6="accent6" hlink="hlink" folHlink="folHlink"/>
  <p:hf dt="0"/>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a:t>
            </a:fld>
            <a:endParaRPr lang="en-US"/>
          </a:p>
        </p:txBody>
      </p:sp>
    </p:spTree>
    <p:extLst>
      <p:ext uri="{BB962C8B-B14F-4D97-AF65-F5344CB8AC3E}">
        <p14:creationId xmlns:p14="http://schemas.microsoft.com/office/powerpoint/2010/main" val="165006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Dose Reminders</a:t>
            </a:r>
          </a:p>
          <a:p>
            <a:pPr marL="0" lvl="1" indent="0">
              <a:spcAft>
                <a:spcPts val="300"/>
              </a:spcAft>
              <a:buClr>
                <a:srgbClr val="00549E"/>
              </a:buClr>
              <a:buNone/>
            </a:pPr>
            <a:r>
              <a:rPr lang="en-US" sz="1100" dirty="0"/>
              <a:t>Members can easily manage multiple prescriptions with</a:t>
            </a:r>
            <a:r>
              <a:rPr lang="en-US" sz="1100" baseline="0" dirty="0"/>
              <a:t> </a:t>
            </a:r>
            <a:r>
              <a:rPr lang="en-US" sz="1100" dirty="0">
                <a:latin typeface="+mn-lt"/>
              </a:rPr>
              <a:t>reminder alerts that can be set up to notify when it’s time to take medications.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10</a:t>
            </a:fld>
            <a:endParaRPr lang="en-US"/>
          </a:p>
        </p:txBody>
      </p:sp>
    </p:spTree>
    <p:extLst>
      <p:ext uri="{BB962C8B-B14F-4D97-AF65-F5344CB8AC3E}">
        <p14:creationId xmlns:p14="http://schemas.microsoft.com/office/powerpoint/2010/main" val="296208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11</a:t>
            </a:fld>
            <a:endParaRPr lang="en-US"/>
          </a:p>
        </p:txBody>
      </p:sp>
    </p:spTree>
    <p:extLst>
      <p:ext uri="{BB962C8B-B14F-4D97-AF65-F5344CB8AC3E}">
        <p14:creationId xmlns:p14="http://schemas.microsoft.com/office/powerpoint/2010/main" val="92047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t>Manage Automatic Refills</a:t>
            </a:r>
          </a:p>
          <a:p>
            <a:pPr marL="171450" indent="-171450">
              <a:buFont typeface="Arial" panose="020B0604020202020204" pitchFamily="34" charset="0"/>
              <a:buChar char="•"/>
            </a:pPr>
            <a:r>
              <a:rPr lang="en-US" sz="1200" b="0" u="none" baseline="0" dirty="0"/>
              <a:t>For eligible medications taken on a regular basis, members can start automatic refills</a:t>
            </a:r>
          </a:p>
          <a:p>
            <a:pPr marL="171450" indent="-171450">
              <a:buFont typeface="Arial" panose="020B0604020202020204" pitchFamily="34" charset="0"/>
              <a:buChar char="•"/>
            </a:pPr>
            <a:r>
              <a:rPr lang="en-US" sz="1200" b="0" u="none" baseline="0" dirty="0"/>
              <a:t>They can start/stop or change refill dates as needed</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12</a:t>
            </a:fld>
            <a:endParaRPr lang="en-US"/>
          </a:p>
        </p:txBody>
      </p:sp>
    </p:spTree>
    <p:extLst>
      <p:ext uri="{BB962C8B-B14F-4D97-AF65-F5344CB8AC3E}">
        <p14:creationId xmlns:p14="http://schemas.microsoft.com/office/powerpoint/2010/main" val="577355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13</a:t>
            </a:fld>
            <a:endParaRPr lang="en-US"/>
          </a:p>
        </p:txBody>
      </p:sp>
    </p:spTree>
    <p:extLst>
      <p:ext uri="{BB962C8B-B14F-4D97-AF65-F5344CB8AC3E}">
        <p14:creationId xmlns:p14="http://schemas.microsoft.com/office/powerpoint/2010/main" val="37545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14</a:t>
            </a:fld>
            <a:endParaRPr lang="en-US"/>
          </a:p>
        </p:txBody>
      </p:sp>
    </p:spTree>
    <p:extLst>
      <p:ext uri="{BB962C8B-B14F-4D97-AF65-F5344CB8AC3E}">
        <p14:creationId xmlns:p14="http://schemas.microsoft.com/office/powerpoint/2010/main" val="615795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15</a:t>
            </a:fld>
            <a:endParaRPr lang="en-US"/>
          </a:p>
        </p:txBody>
      </p:sp>
    </p:spTree>
    <p:extLst>
      <p:ext uri="{BB962C8B-B14F-4D97-AF65-F5344CB8AC3E}">
        <p14:creationId xmlns:p14="http://schemas.microsoft.com/office/powerpoint/2010/main" val="291795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t>Find a Pharmacy/Pharmacy Options</a:t>
            </a:r>
          </a:p>
          <a:p>
            <a:pPr marL="171450" indent="-171450">
              <a:buFont typeface="Arial" panose="020B0604020202020204" pitchFamily="34" charset="0"/>
              <a:buChar char="•"/>
            </a:pPr>
            <a:r>
              <a:rPr lang="en-US" sz="1200" b="0" u="none" baseline="0" dirty="0"/>
              <a:t>Find convenient in-network pharmacies based on your ZIP code or current location</a:t>
            </a:r>
          </a:p>
          <a:p>
            <a:pPr marL="171450" indent="-171450">
              <a:buFont typeface="Arial" panose="020B0604020202020204" pitchFamily="34" charset="0"/>
              <a:buChar char="•"/>
            </a:pPr>
            <a:r>
              <a:rPr lang="en-US" sz="1200" b="0" u="none" baseline="0" dirty="0"/>
              <a:t>Helpful when travelling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16</a:t>
            </a:fld>
            <a:endParaRPr lang="en-US"/>
          </a:p>
        </p:txBody>
      </p:sp>
    </p:spTree>
    <p:extLst>
      <p:ext uri="{BB962C8B-B14F-4D97-AF65-F5344CB8AC3E}">
        <p14:creationId xmlns:p14="http://schemas.microsoft.com/office/powerpoint/2010/main" val="118602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Price a Medication </a:t>
            </a:r>
            <a:r>
              <a:rPr lang="en-US" sz="1200" b="0" u="none" dirty="0"/>
              <a:t>(aka Retail Pricing Transparency)</a:t>
            </a: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mn-lt"/>
              </a:rPr>
              <a:t>Check drug prices and confirm coverage with your plan while in your doctor’s office</a:t>
            </a:r>
            <a:endParaRPr lang="en-US" sz="1200" b="1" u="sng" baseline="0" dirty="0">
              <a:latin typeface="+mn-lt"/>
            </a:endParaRP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Compare drug prices</a:t>
            </a:r>
            <a:r>
              <a:rPr lang="en-US" sz="1200" baseline="0" dirty="0">
                <a:latin typeface="+mn-lt"/>
              </a:rPr>
              <a:t> for home delivery and multiple local retail pharmacies</a:t>
            </a: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mn-lt"/>
              </a:rPr>
              <a:t>View results in a list and in a map display</a:t>
            </a:r>
            <a:endParaRPr lang="en-US" sz="120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17</a:t>
            </a:fld>
            <a:endParaRPr lang="en-US"/>
          </a:p>
        </p:txBody>
      </p:sp>
    </p:spTree>
    <p:extLst>
      <p:ext uri="{BB962C8B-B14F-4D97-AF65-F5344CB8AC3E}">
        <p14:creationId xmlns:p14="http://schemas.microsoft.com/office/powerpoint/2010/main" val="385832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baseline="0" dirty="0"/>
              <a:t>Claims and History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 Members can </a:t>
            </a:r>
            <a:r>
              <a:rPr lang="en-US" sz="1200" kern="1200" dirty="0">
                <a:solidFill>
                  <a:schemeClr val="tx1"/>
                </a:solidFill>
                <a:latin typeface="+mn-lt"/>
                <a:ea typeface="+mn-ea"/>
                <a:cs typeface="+mn-cs"/>
              </a:rPr>
              <a:t>view their past prescription activity and payment details</a:t>
            </a:r>
            <a:endParaRPr lang="en-US" sz="1100" baseline="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18</a:t>
            </a:fld>
            <a:endParaRPr lang="en-US"/>
          </a:p>
        </p:txBody>
      </p:sp>
    </p:spTree>
    <p:extLst>
      <p:ext uri="{BB962C8B-B14F-4D97-AF65-F5344CB8AC3E}">
        <p14:creationId xmlns:p14="http://schemas.microsoft.com/office/powerpoint/2010/main" val="58428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Virtual ID Card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t> Members can access their member ID card conveniently and immediately – one less card to carry</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19</a:t>
            </a:fld>
            <a:endParaRPr lang="en-US"/>
          </a:p>
        </p:txBody>
      </p:sp>
    </p:spTree>
    <p:extLst>
      <p:ext uri="{BB962C8B-B14F-4D97-AF65-F5344CB8AC3E}">
        <p14:creationId xmlns:p14="http://schemas.microsoft.com/office/powerpoint/2010/main" val="372542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a:t>
            </a:fld>
            <a:endParaRPr lang="en-US"/>
          </a:p>
        </p:txBody>
      </p:sp>
    </p:spTree>
    <p:extLst>
      <p:ext uri="{BB962C8B-B14F-4D97-AF65-F5344CB8AC3E}">
        <p14:creationId xmlns:p14="http://schemas.microsoft.com/office/powerpoint/2010/main" val="5437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Pharmacy Care Alerts</a:t>
            </a:r>
          </a:p>
          <a:p>
            <a:pPr algn="l">
              <a:buFont typeface="Arial" pitchFamily="34" charset="0"/>
              <a:buChar char="•"/>
            </a:pPr>
            <a:r>
              <a:rPr lang="en-US" sz="1100" dirty="0"/>
              <a:t> Members can review their personalized alerts to help ensure they are following treatment plans as prescribed by their physician and closing any gaps in care</a:t>
            </a:r>
          </a:p>
          <a:p>
            <a:pPr algn="l">
              <a:buFont typeface="Arial" pitchFamily="34" charset="0"/>
              <a:buChar char="•"/>
            </a:pPr>
            <a:r>
              <a:rPr lang="en-US" sz="1100" baseline="0" dirty="0">
                <a:latin typeface="+mn-lt"/>
              </a:rPr>
              <a:t> </a:t>
            </a:r>
            <a:r>
              <a:rPr lang="en-US" sz="1100" dirty="0">
                <a:latin typeface="+mn-lt"/>
              </a:rPr>
              <a:t>Alerts are displayed for adherence, omission, and compliance reasons</a:t>
            </a:r>
          </a:p>
          <a:p>
            <a:pPr algn="l">
              <a:buFont typeface="Arial" pitchFamily="34" charset="0"/>
              <a:buChar char="•"/>
            </a:pPr>
            <a:r>
              <a:rPr lang="en-US" sz="1100" baseline="0" dirty="0">
                <a:latin typeface="+mn-lt"/>
              </a:rPr>
              <a:t> </a:t>
            </a:r>
            <a:r>
              <a:rPr lang="en-US" sz="1100" dirty="0">
                <a:latin typeface="+mn-lt"/>
              </a:rPr>
              <a:t>Members are able to take informed, immediate action to address any open alerts</a:t>
            </a:r>
          </a:p>
          <a:p>
            <a:endParaRPr lang="en-US" sz="110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20</a:t>
            </a:fld>
            <a:endParaRPr lang="en-US"/>
          </a:p>
        </p:txBody>
      </p:sp>
    </p:spTree>
    <p:extLst>
      <p:ext uri="{BB962C8B-B14F-4D97-AF65-F5344CB8AC3E}">
        <p14:creationId xmlns:p14="http://schemas.microsoft.com/office/powerpoint/2010/main" val="2338955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C4B0A"/>
              </a:buClr>
              <a:buFont typeface="Arial" pitchFamily="34" charset="0"/>
              <a:buChar char="•"/>
            </a:pPr>
            <a:r>
              <a:rPr lang="en-US" sz="1200" baseline="0" dirty="0">
                <a:solidFill>
                  <a:srgbClr val="000000"/>
                </a:solidFill>
              </a:rPr>
              <a:t> </a:t>
            </a:r>
            <a:r>
              <a:rPr lang="en-US" sz="1200" dirty="0">
                <a:solidFill>
                  <a:srgbClr val="000000"/>
                </a:solidFill>
              </a:rPr>
              <a:t>App is available for Medicare Part D members (since 1/1/15)</a:t>
            </a:r>
          </a:p>
          <a:p>
            <a:pPr>
              <a:buClr>
                <a:srgbClr val="DC4B0A"/>
              </a:buClr>
              <a:buFont typeface="Arial" pitchFamily="34" charset="0"/>
              <a:buChar char="•"/>
            </a:pPr>
            <a:r>
              <a:rPr lang="en-US" sz="1200" baseline="0" dirty="0">
                <a:solidFill>
                  <a:srgbClr val="000000"/>
                </a:solidFill>
              </a:rPr>
              <a:t> </a:t>
            </a:r>
            <a:r>
              <a:rPr lang="en-US" sz="1200" dirty="0">
                <a:solidFill>
                  <a:srgbClr val="000000"/>
                </a:solidFill>
              </a:rPr>
              <a:t>App is not available for private label clients.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21</a:t>
            </a:fld>
            <a:endParaRPr lang="en-US"/>
          </a:p>
        </p:txBody>
      </p:sp>
    </p:spTree>
    <p:extLst>
      <p:ext uri="{BB962C8B-B14F-4D97-AF65-F5344CB8AC3E}">
        <p14:creationId xmlns:p14="http://schemas.microsoft.com/office/powerpoint/2010/main" val="1068775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22</a:t>
            </a:fld>
            <a:endParaRPr lang="en-US"/>
          </a:p>
        </p:txBody>
      </p:sp>
    </p:spTree>
    <p:extLst>
      <p:ext uri="{BB962C8B-B14F-4D97-AF65-F5344CB8AC3E}">
        <p14:creationId xmlns:p14="http://schemas.microsoft.com/office/powerpoint/2010/main" val="325438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000000"/>
                </a:solidFill>
              </a:rPr>
              <a:t>The Express Scripts mobile app provides clear, simple functionality enabling members to instantly access their personalized medication information.  In fact, mobile app usage results in better drug therapy adherence, reduced waste and fewer doctor visits – leading to savings for both our clients and members.</a:t>
            </a:r>
          </a:p>
          <a:p>
            <a:pPr algn="l"/>
            <a:endParaRPr lang="en-US" sz="1200" dirty="0">
              <a:solidFill>
                <a:srgbClr val="000000"/>
              </a:solidFill>
            </a:endParaRPr>
          </a:p>
          <a:p>
            <a:pPr algn="l"/>
            <a:r>
              <a:rPr lang="en-US" sz="1200" b="1" dirty="0"/>
              <a:t>Please note: </a:t>
            </a:r>
          </a:p>
          <a:p>
            <a:pPr marL="228600" indent="-228600" algn="l">
              <a:buFont typeface="Arial" pitchFamily="34" charset="0"/>
              <a:buChar char="•"/>
            </a:pPr>
            <a:r>
              <a:rPr lang="en-US" sz="1200" dirty="0"/>
              <a:t>Features available</a:t>
            </a:r>
            <a:r>
              <a:rPr lang="en-US" sz="1200" baseline="0" dirty="0"/>
              <a:t> </a:t>
            </a:r>
            <a:r>
              <a:rPr lang="en-US" sz="1200" dirty="0"/>
              <a:t>are based on the member’s plan design and mirrors the member website experience. </a:t>
            </a:r>
          </a:p>
          <a:p>
            <a:pPr marL="228600" indent="-228600">
              <a:buFont typeface="Arial" pitchFamily="34" charset="0"/>
              <a:buChar char="•"/>
            </a:pPr>
            <a:r>
              <a:rPr lang="en-US" sz="1200" dirty="0">
                <a:solidFill>
                  <a:srgbClr val="000000"/>
                </a:solidFill>
              </a:rPr>
              <a:t>The Express Scripts mobile app is not available for private label clients members.</a:t>
            </a:r>
          </a:p>
          <a:p>
            <a:pPr marL="228600" indent="-228600">
              <a:buFont typeface="Arial" pitchFamily="34" charset="0"/>
              <a:buChar char="•"/>
            </a:pPr>
            <a:r>
              <a:rPr lang="en-US" sz="1200" dirty="0">
                <a:solidFill>
                  <a:srgbClr val="000000"/>
                </a:solidFill>
              </a:rPr>
              <a:t>See express-scripts.com/</a:t>
            </a:r>
            <a:r>
              <a:rPr lang="en-US" sz="1200" dirty="0" err="1">
                <a:solidFill>
                  <a:srgbClr val="000000"/>
                </a:solidFill>
              </a:rPr>
              <a:t>MobileApp</a:t>
            </a:r>
            <a:r>
              <a:rPr lang="en-US" sz="1200" dirty="0">
                <a:solidFill>
                  <a:srgbClr val="000000"/>
                </a:solidFill>
              </a:rPr>
              <a:t> for supported platforms, app stores, and devices.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3</a:t>
            </a:fld>
            <a:endParaRPr lang="en-US"/>
          </a:p>
        </p:txBody>
      </p:sp>
    </p:spTree>
    <p:extLst>
      <p:ext uri="{BB962C8B-B14F-4D97-AF65-F5344CB8AC3E}">
        <p14:creationId xmlns:p14="http://schemas.microsoft.com/office/powerpoint/2010/main" val="146641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t>Tour / Overview of features</a:t>
            </a:r>
            <a:endParaRPr lang="en-US" sz="1200" b="1" u="sng"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a:t>
            </a:r>
            <a:r>
              <a:rPr lang="en-US" sz="1200" baseline="0" dirty="0" smtClean="0"/>
              <a:t>Members can review new features or log in/register at any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Only appears the first-time member logs in after updates. </a:t>
            </a:r>
            <a:endParaRPr lang="en-US" sz="1200" baseline="0" dirty="0"/>
          </a:p>
          <a:p>
            <a:endParaRPr lang="en-US" sz="1200" baseline="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4</a:t>
            </a:fld>
            <a:endParaRPr lang="en-US"/>
          </a:p>
        </p:txBody>
      </p:sp>
    </p:spTree>
    <p:extLst>
      <p:ext uri="{BB962C8B-B14F-4D97-AF65-F5344CB8AC3E}">
        <p14:creationId xmlns:p14="http://schemas.microsoft.com/office/powerpoint/2010/main" val="155676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Biometric authentication – touch or facial recognition,</a:t>
            </a:r>
            <a:r>
              <a:rPr lang="en-US" baseline="0" dirty="0" smtClean="0"/>
              <a:t> as </a:t>
            </a:r>
            <a:r>
              <a:rPr lang="en-US" baseline="0" smtClean="0"/>
              <a:t>available on </a:t>
            </a:r>
            <a:r>
              <a:rPr lang="en-US" baseline="0" dirty="0" smtClean="0"/>
              <a:t>the </a:t>
            </a:r>
            <a:r>
              <a:rPr lang="en-US" baseline="0" smtClean="0"/>
              <a:t>member’s device.</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5</a:t>
            </a:fld>
            <a:endParaRPr lang="en-US"/>
          </a:p>
        </p:txBody>
      </p:sp>
    </p:spTree>
    <p:extLst>
      <p:ext uri="{BB962C8B-B14F-4D97-AF65-F5344CB8AC3E}">
        <p14:creationId xmlns:p14="http://schemas.microsoft.com/office/powerpoint/2010/main" val="207707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t>Registration</a:t>
            </a:r>
          </a:p>
          <a:p>
            <a:pPr>
              <a:buClr>
                <a:srgbClr val="DC4B0A"/>
              </a:buClr>
              <a:buFont typeface="Arial" pitchFamily="34" charset="0"/>
              <a:buChar char="•"/>
            </a:pPr>
            <a:r>
              <a:rPr lang="en-US" sz="1200" dirty="0"/>
              <a:t> Members can register in the app and immediately begin using all of its features – and use the same username and password to access the express-scripts.com member website</a:t>
            </a:r>
          </a:p>
          <a:p>
            <a:pPr>
              <a:buClr>
                <a:srgbClr val="DC4B0A"/>
              </a:buClr>
              <a:buFont typeface="Arial" pitchFamily="34" charset="0"/>
              <a:buChar char="•"/>
            </a:pPr>
            <a:r>
              <a:rPr lang="en-US" sz="1200" dirty="0"/>
              <a:t> After first-time</a:t>
            </a:r>
            <a:r>
              <a:rPr lang="en-US" sz="1200" baseline="0" dirty="0"/>
              <a:t> registration, members can set-up touch ID or face ID access for future visits</a:t>
            </a:r>
            <a:endParaRPr lang="en-US" sz="1200"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6</a:t>
            </a:fld>
            <a:endParaRPr lang="en-US"/>
          </a:p>
        </p:txBody>
      </p:sp>
    </p:spTree>
    <p:extLst>
      <p:ext uri="{BB962C8B-B14F-4D97-AF65-F5344CB8AC3E}">
        <p14:creationId xmlns:p14="http://schemas.microsoft.com/office/powerpoint/2010/main" val="148676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t>Dashboard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Members can quickly and easily refill and renew home delivery prescriptions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Not available to members of Retail-only clients</a:t>
            </a:r>
          </a:p>
          <a:p>
            <a:endParaRPr lang="en-US" sz="1200" baseline="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7</a:t>
            </a:fld>
            <a:endParaRPr lang="en-US"/>
          </a:p>
        </p:txBody>
      </p:sp>
    </p:spTree>
    <p:extLst>
      <p:ext uri="{BB962C8B-B14F-4D97-AF65-F5344CB8AC3E}">
        <p14:creationId xmlns:p14="http://schemas.microsoft.com/office/powerpoint/2010/main" val="91325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t>Refills and Renewals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Members can quickly and easily refill and renew home delivery prescriptions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Not available to members of Retail-only clients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8</a:t>
            </a:fld>
            <a:endParaRPr lang="en-US"/>
          </a:p>
        </p:txBody>
      </p:sp>
    </p:spTree>
    <p:extLst>
      <p:ext uri="{BB962C8B-B14F-4D97-AF65-F5344CB8AC3E}">
        <p14:creationId xmlns:p14="http://schemas.microsoft.com/office/powerpoint/2010/main" val="412761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a:t>Order Status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Members can track the status of home delivery prescription orders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Not available to members of Retail-only clients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9</a:t>
            </a:fld>
            <a:endParaRPr lang="en-US"/>
          </a:p>
        </p:txBody>
      </p:sp>
    </p:spTree>
    <p:extLst>
      <p:ext uri="{BB962C8B-B14F-4D97-AF65-F5344CB8AC3E}">
        <p14:creationId xmlns:p14="http://schemas.microsoft.com/office/powerpoint/2010/main" val="453794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 Friendly)">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004" y="4091296"/>
            <a:ext cx="2578603" cy="325375"/>
          </a:xfrm>
          <a:prstGeom prst="rect">
            <a:avLst/>
          </a:prstGeom>
        </p:spPr>
      </p:pic>
      <p:sp>
        <p:nvSpPr>
          <p:cNvPr id="24" name="Rectangle 23">
            <a:extLst>
              <a:ext uri="{FF2B5EF4-FFF2-40B4-BE49-F238E27FC236}">
                <a16:creationId xmlns:a16="http://schemas.microsoft.com/office/drawing/2014/main" id="{A8230FC2-7100-DD43-A760-9BBCAFA33A2D}"/>
              </a:ext>
            </a:extLst>
          </p:cNvPr>
          <p:cNvSpPr/>
          <p:nvPr userDrawn="1"/>
        </p:nvSpPr>
        <p:spPr>
          <a:xfrm>
            <a:off x="8996512" y="1"/>
            <a:ext cx="149198"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pic>
        <p:nvPicPr>
          <p:cNvPr id="28" name="Picture 27">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5588" y="4309910"/>
            <a:ext cx="2826279" cy="523693"/>
          </a:xfrm>
          <a:prstGeom prst="rect">
            <a:avLst/>
          </a:prstGeom>
        </p:spPr>
      </p:pic>
      <p:sp>
        <p:nvSpPr>
          <p:cNvPr id="29" name="Title 1"/>
          <p:cNvSpPr>
            <a:spLocks noGrp="1"/>
          </p:cNvSpPr>
          <p:nvPr>
            <p:ph type="ctrTitle" hasCustomPrompt="1"/>
          </p:nvPr>
        </p:nvSpPr>
        <p:spPr bwMode="black">
          <a:xfrm>
            <a:off x="550035" y="2805056"/>
            <a:ext cx="8024053" cy="754380"/>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Printer-friendly cover option, title goes right here in sentence case</a:t>
            </a:r>
          </a:p>
        </p:txBody>
      </p:sp>
      <p:sp>
        <p:nvSpPr>
          <p:cNvPr id="30" name="Subtitle 2"/>
          <p:cNvSpPr>
            <a:spLocks noGrp="1"/>
          </p:cNvSpPr>
          <p:nvPr>
            <p:ph type="subTitle" idx="1" hasCustomPrompt="1"/>
          </p:nvPr>
        </p:nvSpPr>
        <p:spPr bwMode="black">
          <a:xfrm>
            <a:off x="550035" y="3695950"/>
            <a:ext cx="6547808" cy="300038"/>
          </a:xfrm>
          <a:prstGeom prst="rect">
            <a:avLst/>
          </a:prstGeom>
        </p:spPr>
        <p:txBody>
          <a:bodyPr lIns="0" tIns="0" rIns="0" bIns="0">
            <a:noAutofit/>
          </a:bodyPr>
          <a:lstStyle>
            <a:lvl1pPr marL="0" indent="0" algn="l">
              <a:buNone/>
              <a:defRPr sz="1800" baseline="0">
                <a:solidFill>
                  <a:schemeClr val="tx2"/>
                </a:solidFill>
                <a:latin typeface="+mj-lt"/>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 keep to one line, 18pt</a:t>
            </a:r>
          </a:p>
        </p:txBody>
      </p:sp>
      <p:sp>
        <p:nvSpPr>
          <p:cNvPr id="31" name="Text Placeholder 54"/>
          <p:cNvSpPr>
            <a:spLocks noGrp="1"/>
          </p:cNvSpPr>
          <p:nvPr>
            <p:ph type="body" sz="quarter" idx="13" hasCustomPrompt="1"/>
          </p:nvPr>
        </p:nvSpPr>
        <p:spPr bwMode="black">
          <a:xfrm>
            <a:off x="550035" y="4020042"/>
            <a:ext cx="6541477" cy="286849"/>
          </a:xfrm>
          <a:prstGeom prst="rect">
            <a:avLst/>
          </a:prstGeom>
        </p:spPr>
        <p:txBody>
          <a:bodyPr/>
          <a:lstStyle>
            <a:lvl1pPr marL="0" indent="0" algn="l" defTabSz="914286" rtl="0" eaLnBrk="1" latinLnBrk="0" hangingPunct="1">
              <a:lnSpc>
                <a:spcPct val="90000"/>
              </a:lnSpc>
              <a:spcBef>
                <a:spcPct val="20000"/>
              </a:spcBef>
              <a:buClr>
                <a:schemeClr val="accent4"/>
              </a:buClr>
              <a:buFont typeface="Arial" pitchFamily="34" charset="0"/>
              <a:buNone/>
              <a:defRPr kumimoji="0" lang="en-US" sz="1500" b="0" i="0" u="none" strike="noStrike" kern="1200" cap="none" spc="0" normalizeH="0" baseline="0" noProof="0" dirty="0" smtClean="0">
                <a:ln>
                  <a:noFill/>
                </a:ln>
                <a:solidFill>
                  <a:schemeClr val="tx2"/>
                </a:solidFill>
                <a:effectLst/>
                <a:uLnTx/>
                <a:uFillTx/>
                <a:latin typeface="+mn-lt"/>
                <a:ea typeface="+mn-ea"/>
                <a:cs typeface="+mn-cs"/>
              </a:defRPr>
            </a:lvl1pPr>
            <a:lvl2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286" rtl="0" eaLnBrk="1" fontAlgn="auto" latinLnBrk="0" hangingPunct="1">
              <a:lnSpc>
                <a:spcPct val="100000"/>
              </a:lnSpc>
              <a:spcBef>
                <a:spcPct val="20000"/>
              </a:spcBef>
              <a:spcAft>
                <a:spcPts val="0"/>
              </a:spcAft>
              <a:buClrTx/>
              <a:buSzTx/>
              <a:buFont typeface="Arial" pitchFamily="34" charset="0"/>
              <a:buNone/>
              <a:tabLst/>
              <a:defRPr/>
            </a:pPr>
            <a:r>
              <a:rPr lang="en-US" dirty="0"/>
              <a:t>Date, presenter’s name or additional info here, 15pt</a:t>
            </a:r>
          </a:p>
        </p:txBody>
      </p:sp>
      <p:sp>
        <p:nvSpPr>
          <p:cNvPr id="15" name="Text Placeholder 7"/>
          <p:cNvSpPr>
            <a:spLocks noGrp="1"/>
          </p:cNvSpPr>
          <p:nvPr>
            <p:ph type="body" sz="quarter" idx="14" hasCustomPrompt="1"/>
          </p:nvPr>
        </p:nvSpPr>
        <p:spPr>
          <a:xfrm>
            <a:off x="569913" y="2385518"/>
            <a:ext cx="8004175" cy="269022"/>
          </a:xfrm>
          <a:prstGeom prst="rect">
            <a:avLst/>
          </a:prstGeom>
        </p:spPr>
        <p:txBody>
          <a:bodyPr lIns="0">
            <a:noAutofit/>
          </a:bodyPr>
          <a:lstStyle>
            <a:lvl1pPr marL="0" marR="0" indent="0" algn="l" defTabSz="914286" rtl="0" eaLnBrk="1" fontAlgn="auto" latinLnBrk="0" hangingPunct="1">
              <a:lnSpc>
                <a:spcPct val="100000"/>
              </a:lnSpc>
              <a:spcBef>
                <a:spcPts val="0"/>
              </a:spcBef>
              <a:spcAft>
                <a:spcPts val="0"/>
              </a:spcAft>
              <a:buClrTx/>
              <a:buSzTx/>
              <a:buFontTx/>
              <a:buNone/>
              <a:tabLst/>
              <a:defRPr sz="1200" b="1" i="0" cap="all" spc="150" baseline="0">
                <a:solidFill>
                  <a:schemeClr val="accent2"/>
                </a:solidFill>
                <a:latin typeface="Century Gothic" panose="020B0502020202020204" pitchFamily="34" charset="0"/>
              </a:defRPr>
            </a:lvl1p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schemeClr val="tx2"/>
                </a:solidFill>
                <a:effectLst/>
                <a:uLnTx/>
                <a:uFillTx/>
                <a:latin typeface="Century Gothic" panose="020B0502020202020204" pitchFamily="34" charset="0"/>
                <a:ea typeface="+mn-ea"/>
                <a:cs typeface="+mn-cs"/>
              </a:rPr>
              <a:t>Eyebrow text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al Stripe (Printer Friend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1F8817-2AFE-924D-814A-D0BCA47B50BF}"/>
              </a:ext>
            </a:extLst>
          </p:cNvPr>
          <p:cNvSpPr/>
          <p:nvPr userDrawn="1"/>
        </p:nvSpPr>
        <p:spPr>
          <a:xfrm>
            <a:off x="-2" y="1"/>
            <a:ext cx="149198"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2" name="Title 1"/>
          <p:cNvSpPr>
            <a:spLocks noGrp="1"/>
          </p:cNvSpPr>
          <p:nvPr userDrawn="1">
            <p:ph type="ctrTitle" hasCustomPrompt="1"/>
          </p:nvPr>
        </p:nvSpPr>
        <p:spPr bwMode="black">
          <a:xfrm>
            <a:off x="569912" y="2219457"/>
            <a:ext cx="8004175"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569913"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590480"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757005"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7676119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urple Stripe (Printer Friend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C4AC5-9A5A-6047-9FB7-DB42361F4747}"/>
              </a:ext>
            </a:extLst>
          </p:cNvPr>
          <p:cNvSpPr/>
          <p:nvPr userDrawn="1"/>
        </p:nvSpPr>
        <p:spPr>
          <a:xfrm>
            <a:off x="-2" y="1"/>
            <a:ext cx="149198"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2" name="Title 1"/>
          <p:cNvSpPr>
            <a:spLocks noGrp="1"/>
          </p:cNvSpPr>
          <p:nvPr userDrawn="1">
            <p:ph type="ctrTitle" hasCustomPrompt="1"/>
          </p:nvPr>
        </p:nvSpPr>
        <p:spPr bwMode="black">
          <a:xfrm>
            <a:off x="569912" y="2219457"/>
            <a:ext cx="8004175"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569913"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590480"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757005"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6683502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Blue Gradi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41DDD5-7FBE-264B-B020-F43FF1BC1B8C}"/>
              </a:ext>
            </a:extLst>
          </p:cNvPr>
          <p:cNvSpPr/>
          <p:nvPr userDrawn="1"/>
        </p:nvSpPr>
        <p:spPr>
          <a:xfrm>
            <a:off x="-2" y="0"/>
            <a:ext cx="5148072"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2" name="Title 1"/>
          <p:cNvSpPr>
            <a:spLocks noGrp="1"/>
          </p:cNvSpPr>
          <p:nvPr userDrawn="1">
            <p:ph type="ctrTitle" hasCustomPrompt="1"/>
          </p:nvPr>
        </p:nvSpPr>
        <p:spPr bwMode="black">
          <a:xfrm>
            <a:off x="569912"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3" name="Subtitle 2"/>
          <p:cNvSpPr>
            <a:spLocks noGrp="1"/>
          </p:cNvSpPr>
          <p:nvPr userDrawn="1">
            <p:ph type="subTitle" idx="1" hasCustomPrompt="1"/>
          </p:nvPr>
        </p:nvSpPr>
        <p:spPr bwMode="black">
          <a:xfrm>
            <a:off x="569914"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590480"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7" name="TextBox 6"/>
          <p:cNvSpPr txBox="1"/>
          <p:nvPr userDrawn="1"/>
        </p:nvSpPr>
        <p:spPr>
          <a:xfrm>
            <a:off x="757005"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8555594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Orang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30FC2-7100-DD43-A760-9BBCAFA33A2D}"/>
              </a:ext>
            </a:extLst>
          </p:cNvPr>
          <p:cNvSpPr/>
          <p:nvPr userDrawn="1"/>
        </p:nvSpPr>
        <p:spPr>
          <a:xfrm>
            <a:off x="-2" y="1"/>
            <a:ext cx="5148072"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569914"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569912"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590480"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8" name="TextBox 7"/>
          <p:cNvSpPr txBox="1"/>
          <p:nvPr userDrawn="1"/>
        </p:nvSpPr>
        <p:spPr>
          <a:xfrm>
            <a:off x="757005"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0397447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Teal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1F8817-2AFE-924D-814A-D0BCA47B50BF}"/>
              </a:ext>
            </a:extLst>
          </p:cNvPr>
          <p:cNvSpPr/>
          <p:nvPr userDrawn="1"/>
        </p:nvSpPr>
        <p:spPr>
          <a:xfrm>
            <a:off x="-2" y="1"/>
            <a:ext cx="5148072"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569914"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96B3ABA8-C231-594E-ABE0-23E87CA22A58}"/>
              </a:ext>
            </a:extLst>
          </p:cNvPr>
          <p:cNvSpPr>
            <a:spLocks noGrp="1"/>
          </p:cNvSpPr>
          <p:nvPr>
            <p:ph type="ctrTitle" hasCustomPrompt="1"/>
          </p:nvPr>
        </p:nvSpPr>
        <p:spPr bwMode="black">
          <a:xfrm>
            <a:off x="569912"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590480"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7" name="TextBox 6"/>
          <p:cNvSpPr txBox="1"/>
          <p:nvPr userDrawn="1"/>
        </p:nvSpPr>
        <p:spPr>
          <a:xfrm>
            <a:off x="757005"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1823314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urpl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9C4AC5-9A5A-6047-9FB7-DB42361F4747}"/>
              </a:ext>
            </a:extLst>
          </p:cNvPr>
          <p:cNvSpPr/>
          <p:nvPr userDrawn="1"/>
        </p:nvSpPr>
        <p:spPr>
          <a:xfrm>
            <a:off x="-2" y="1"/>
            <a:ext cx="5148072"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569914"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BFDD92B6-87C8-FE46-B65B-AAF191518F6E}"/>
              </a:ext>
            </a:extLst>
          </p:cNvPr>
          <p:cNvSpPr>
            <a:spLocks noGrp="1"/>
          </p:cNvSpPr>
          <p:nvPr>
            <p:ph type="ctrTitle" hasCustomPrompt="1"/>
          </p:nvPr>
        </p:nvSpPr>
        <p:spPr bwMode="black">
          <a:xfrm>
            <a:off x="569912"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590480"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8" name="TextBox 7"/>
          <p:cNvSpPr txBox="1"/>
          <p:nvPr userDrawn="1"/>
        </p:nvSpPr>
        <p:spPr>
          <a:xfrm>
            <a:off x="757005"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8207781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 Message on Blu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1DDD5-7FBE-264B-B020-F43FF1BC1B8C}"/>
              </a:ext>
            </a:extLst>
          </p:cNvPr>
          <p:cNvSpPr/>
          <p:nvPr userDrawn="1"/>
        </p:nvSpPr>
        <p:spPr>
          <a:xfrm>
            <a:off x="-2" y="0"/>
            <a:ext cx="9144002"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10"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27130025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 Message on Orang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30FC2-7100-DD43-A760-9BBCAFA33A2D}"/>
              </a:ext>
            </a:extLst>
          </p:cNvPr>
          <p:cNvSpPr/>
          <p:nvPr userDrawn="1"/>
        </p:nvSpPr>
        <p:spPr>
          <a:xfrm>
            <a:off x="-2" y="1"/>
            <a:ext cx="9144002"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8"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9269037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 Message on Teal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1F8817-2AFE-924D-814A-D0BCA47B50BF}"/>
              </a:ext>
            </a:extLst>
          </p:cNvPr>
          <p:cNvSpPr/>
          <p:nvPr userDrawn="1"/>
        </p:nvSpPr>
        <p:spPr>
          <a:xfrm>
            <a:off x="-2" y="1"/>
            <a:ext cx="9144002"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10"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20556286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 Message on Purple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C4AC5-9A5A-6047-9FB7-DB42361F4747}"/>
              </a:ext>
            </a:extLst>
          </p:cNvPr>
          <p:cNvSpPr/>
          <p:nvPr userDrawn="1"/>
        </p:nvSpPr>
        <p:spPr>
          <a:xfrm>
            <a:off x="-2" y="1"/>
            <a:ext cx="9144002"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7"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2291706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0" name="TextBox 19"/>
          <p:cNvSpPr txBox="1"/>
          <p:nvPr userDrawn="1"/>
        </p:nvSpPr>
        <p:spPr>
          <a:xfrm>
            <a:off x="348224" y="4925874"/>
            <a:ext cx="3352800" cy="217628"/>
          </a:xfrm>
          <a:prstGeom prst="rect">
            <a:avLst/>
          </a:prstGeom>
          <a:noFill/>
        </p:spPr>
        <p:txBody>
          <a:bodyPr wrap="square" lIns="0" tIns="0" rIns="0" bIns="0" rtlCol="0">
            <a:noAutofit/>
          </a:bodyPr>
          <a:lstStyle/>
          <a:p>
            <a:r>
              <a:rPr lang="en-US" sz="600" kern="1200" baseline="0" dirty="0">
                <a:solidFill>
                  <a:schemeClr val="tx1">
                    <a:lumMod val="50000"/>
                    <a:lumOff val="50000"/>
                  </a:schemeClr>
                </a:solidFill>
                <a:latin typeface="+mj-lt"/>
                <a:ea typeface="+mn-ea"/>
                <a:cs typeface="+mn-cs"/>
              </a:rPr>
              <a:t> </a:t>
            </a:r>
            <a:endParaRPr lang="en-US" sz="600" b="1" kern="1200" baseline="0" dirty="0">
              <a:solidFill>
                <a:schemeClr val="tx1">
                  <a:lumMod val="50000"/>
                  <a:lumOff val="50000"/>
                </a:schemeClr>
              </a:solidFill>
              <a:latin typeface="+mj-lt"/>
              <a:ea typeface="+mn-ea"/>
              <a:cs typeface="+mn-cs"/>
            </a:endParaRPr>
          </a:p>
          <a:p>
            <a:r>
              <a:rPr lang="en-US" sz="600" kern="1200" baseline="0" dirty="0">
                <a:solidFill>
                  <a:schemeClr val="tx1">
                    <a:lumMod val="50000"/>
                    <a:lumOff val="50000"/>
                  </a:schemeClr>
                </a:solidFill>
                <a:latin typeface="+mn-lt"/>
                <a:ea typeface="+mn-ea"/>
                <a:cs typeface="+mn-cs"/>
              </a:rPr>
              <a:t>© 2018 Express Scripts. All Rights Reserved.</a:t>
            </a:r>
            <a:endParaRPr lang="en-US" sz="600" dirty="0">
              <a:solidFill>
                <a:schemeClr val="tx1">
                  <a:lumMod val="50000"/>
                  <a:lumOff val="50000"/>
                </a:schemeClr>
              </a:solidFill>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6" b="7846"/>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7DDABC80-604C-5B4A-A6E2-CA50DD288C06}"/>
              </a:ext>
            </a:extLst>
          </p:cNvPr>
          <p:cNvSpPr/>
          <p:nvPr userDrawn="1"/>
        </p:nvSpPr>
        <p:spPr>
          <a:xfrm>
            <a:off x="569913" y="565067"/>
            <a:ext cx="4578156" cy="4011696"/>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16"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856946" y="2067150"/>
            <a:ext cx="4170336" cy="1009200"/>
          </a:xfrm>
        </p:spPr>
        <p:txBody>
          <a:bodyPr/>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8"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856946" y="3104895"/>
            <a:ext cx="4167766" cy="300038"/>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19"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856947" y="3428987"/>
            <a:ext cx="4167766" cy="286849"/>
          </a:xfrm>
        </p:spPr>
        <p:txBody>
          <a:bodyPr/>
          <a:lstStyle>
            <a:lvl1pPr marL="0" indent="0">
              <a:buFontTx/>
              <a:buNone/>
              <a:defRPr sz="1500">
                <a:solidFill>
                  <a:schemeClr val="bg1"/>
                </a:solidFill>
              </a:defRPr>
            </a:lvl1pPr>
          </a:lstStyle>
          <a:p>
            <a:r>
              <a:rPr lang="en-US" dirty="0">
                <a:solidFill>
                  <a:schemeClr val="bg1"/>
                </a:solidFill>
              </a:rPr>
              <a:t>Date</a:t>
            </a: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945" y="3972245"/>
            <a:ext cx="2578603" cy="325375"/>
          </a:xfrm>
          <a:prstGeom prst="rect">
            <a:avLst/>
          </a:prstGeom>
        </p:spPr>
      </p:pic>
      <p:sp>
        <p:nvSpPr>
          <p:cNvPr id="12"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858135" y="829466"/>
            <a:ext cx="4141085" cy="269022"/>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258702724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 Message Blu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tx2"/>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tx2"/>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tx2"/>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17339104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 Message Orang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accent3"/>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accent3"/>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accent3"/>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29262929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 MessageTeal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accent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accent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accent1"/>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11589874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 Message Purpl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14374"/>
            <a:ext cx="3598863" cy="3694113"/>
          </a:xfrm>
          <a:prstGeom prst="rect">
            <a:avLst/>
          </a:prstGeom>
        </p:spPr>
        <p:txBody>
          <a:bodyPr lIns="0" tIns="0" rIns="0" bIns="0" anchor="ctr" anchorCtr="0">
            <a:noAutofit/>
          </a:bodyPr>
          <a:lstStyle>
            <a:lvl1pPr marL="0" indent="0" algn="l">
              <a:lnSpc>
                <a:spcPts val="4000"/>
              </a:lnSpc>
              <a:buNone/>
              <a:defRPr sz="4000" cap="all" baseline="0">
                <a:solidFill>
                  <a:schemeClr val="accent6"/>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02642" y="701675"/>
            <a:ext cx="3810000" cy="3694113"/>
          </a:xfrm>
        </p:spPr>
        <p:txBody>
          <a:bodyPr lIns="0" tIns="0" rIns="0" bIns="0" anchor="ctr" anchorCtr="0">
            <a:noAutofit/>
          </a:bodyPr>
          <a:lstStyle>
            <a:lvl1pPr algn="l">
              <a:lnSpc>
                <a:spcPct val="95000"/>
              </a:lnSpc>
              <a:defRPr sz="23000" cap="all" baseline="0">
                <a:solidFill>
                  <a:schemeClr val="accent6"/>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accent6"/>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34774696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otional Message on Blu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1DDD5-7FBE-264B-B020-F43FF1BC1B8C}"/>
              </a:ext>
            </a:extLst>
          </p:cNvPr>
          <p:cNvSpPr/>
          <p:nvPr userDrawn="1"/>
        </p:nvSpPr>
        <p:spPr>
          <a:xfrm>
            <a:off x="-2" y="0"/>
            <a:ext cx="9144002"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5"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35922145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otional Message on Orange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230FC2-7100-DD43-A760-9BBCAFA33A2D}"/>
              </a:ext>
            </a:extLst>
          </p:cNvPr>
          <p:cNvSpPr/>
          <p:nvPr userDrawn="1"/>
        </p:nvSpPr>
        <p:spPr>
          <a:xfrm>
            <a:off x="0" y="0"/>
            <a:ext cx="9144002"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5"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16897443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otional Message on Teal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1F8817-2AFE-924D-814A-D0BCA47B50BF}"/>
              </a:ext>
            </a:extLst>
          </p:cNvPr>
          <p:cNvSpPr/>
          <p:nvPr userDrawn="1"/>
        </p:nvSpPr>
        <p:spPr>
          <a:xfrm>
            <a:off x="-2" y="1"/>
            <a:ext cx="9144002"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6"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34530902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otional Message on Purpl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C4AC5-9A5A-6047-9FB7-DB42361F4747}"/>
              </a:ext>
            </a:extLst>
          </p:cNvPr>
          <p:cNvSpPr/>
          <p:nvPr userDrawn="1"/>
        </p:nvSpPr>
        <p:spPr>
          <a:xfrm>
            <a:off x="-2" y="0"/>
            <a:ext cx="9144002"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5" name="Footer Placeholder 4"/>
          <p:cNvSpPr txBox="1">
            <a:spLocks/>
          </p:cNvSpPr>
          <p:nvPr userDrawn="1"/>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16010512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otional Message - Blue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tx2"/>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13356220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otional Message- Orange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accent3"/>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18623790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7DDABC80-604C-5B4A-A6E2-CA50DD288C06}"/>
              </a:ext>
            </a:extLst>
          </p:cNvPr>
          <p:cNvSpPr/>
          <p:nvPr userDrawn="1"/>
        </p:nvSpPr>
        <p:spPr>
          <a:xfrm>
            <a:off x="0" y="-1"/>
            <a:ext cx="5148070" cy="2609851"/>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16"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569912" y="846944"/>
            <a:ext cx="4230687" cy="1762906"/>
          </a:xfrm>
        </p:spPr>
        <p:txBody>
          <a:bodyPr anchor="ctr" anchorCtr="0"/>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0" name="Rectangle 9">
            <a:extLst>
              <a:ext uri="{FF2B5EF4-FFF2-40B4-BE49-F238E27FC236}">
                <a16:creationId xmlns:a16="http://schemas.microsoft.com/office/drawing/2014/main" id="{8D515359-0925-0443-9511-1463E94AC5CE}"/>
              </a:ext>
            </a:extLst>
          </p:cNvPr>
          <p:cNvSpPr/>
          <p:nvPr userDrawn="1"/>
        </p:nvSpPr>
        <p:spPr>
          <a:xfrm>
            <a:off x="5148070" y="2609851"/>
            <a:ext cx="3995930" cy="1318758"/>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11" name="Rectangle 10">
            <a:extLst>
              <a:ext uri="{FF2B5EF4-FFF2-40B4-BE49-F238E27FC236}">
                <a16:creationId xmlns:a16="http://schemas.microsoft.com/office/drawing/2014/main" id="{41C87636-A350-9744-A2CA-8EA83122C8E6}"/>
              </a:ext>
            </a:extLst>
          </p:cNvPr>
          <p:cNvSpPr/>
          <p:nvPr userDrawn="1"/>
        </p:nvSpPr>
        <p:spPr>
          <a:xfrm>
            <a:off x="0" y="3928608"/>
            <a:ext cx="5148070" cy="1238946"/>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18"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5644054" y="2970174"/>
            <a:ext cx="2930034" cy="300038"/>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19"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5644055" y="3294266"/>
            <a:ext cx="2930034" cy="286849"/>
          </a:xfrm>
        </p:spPr>
        <p:txBody>
          <a:bodyPr/>
          <a:lstStyle>
            <a:lvl1pPr marL="0" indent="0">
              <a:buFontTx/>
              <a:buNone/>
              <a:defRPr sz="1500">
                <a:solidFill>
                  <a:schemeClr val="bg1"/>
                </a:solidFill>
              </a:defRPr>
            </a:lvl1pPr>
          </a:lstStyle>
          <a:p>
            <a:r>
              <a:rPr lang="en-US" dirty="0">
                <a:solidFill>
                  <a:schemeClr val="bg1"/>
                </a:solidFill>
              </a:rPr>
              <a:t>Date</a:t>
            </a: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13" y="4394907"/>
            <a:ext cx="2578603" cy="325375"/>
          </a:xfrm>
          <a:prstGeom prst="rect">
            <a:avLst/>
          </a:prstGeom>
        </p:spPr>
      </p:pic>
      <p:sp>
        <p:nvSpPr>
          <p:cNvPr id="12"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591613" y="573088"/>
            <a:ext cx="4208987" cy="269022"/>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13165849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otional Message - Teal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accent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15536124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otional Message - Purple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569914" y="714374"/>
            <a:ext cx="8004174" cy="3694113"/>
          </a:xfrm>
          <a:prstGeom prst="rect">
            <a:avLst/>
          </a:prstGeom>
        </p:spPr>
        <p:txBody>
          <a:bodyPr lIns="0" tIns="0" rIns="0" bIns="0" anchor="ctr" anchorCtr="0">
            <a:noAutofit/>
          </a:bodyPr>
          <a:lstStyle>
            <a:lvl1pPr marL="0" indent="0" algn="l">
              <a:lnSpc>
                <a:spcPts val="4400"/>
              </a:lnSpc>
              <a:buNone/>
              <a:defRPr sz="4400" cap="all" baseline="0">
                <a:solidFill>
                  <a:schemeClr val="accent6"/>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429357235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402" y="573088"/>
            <a:ext cx="8003686" cy="342900"/>
          </a:xfrm>
        </p:spPr>
        <p:txBody>
          <a:bodyPr wrap="square"/>
          <a:lstStyle/>
          <a:p>
            <a:r>
              <a:rPr lang="en-US" dirty="0"/>
              <a:t>Click to edit master title, sentence case, 32pt</a:t>
            </a:r>
          </a:p>
        </p:txBody>
      </p:sp>
      <p:sp>
        <p:nvSpPr>
          <p:cNvPr id="3" name="Content Placeholder 2"/>
          <p:cNvSpPr>
            <a:spLocks noGrp="1"/>
          </p:cNvSpPr>
          <p:nvPr>
            <p:ph idx="1" hasCustomPrompt="1"/>
          </p:nvPr>
        </p:nvSpPr>
        <p:spPr>
          <a:xfrm>
            <a:off x="569913" y="1221303"/>
            <a:ext cx="5486645" cy="3355460"/>
          </a:xfrm>
          <a:prstGeom prst="rect">
            <a:avLst/>
          </a:prstGeom>
        </p:spPr>
        <p:txBody>
          <a:bodyPr/>
          <a:lstStyle>
            <a:lvl1pPr marL="179055" marR="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lang="en-US" sz="2000" kern="1200" dirty="0" smtClean="0">
                <a:solidFill>
                  <a:schemeClr val="tx1"/>
                </a:solidFill>
                <a:latin typeface="+mn-lt"/>
                <a:ea typeface="+mn-ea"/>
                <a:cs typeface="+mn-cs"/>
              </a:defRPr>
            </a:lvl1pPr>
            <a:lvl2pPr marL="520229" marR="0"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lang="en-US" sz="1800" kern="1200" dirty="0" smtClean="0">
                <a:solidFill>
                  <a:schemeClr val="tx1"/>
                </a:solidFill>
                <a:latin typeface="+mn-lt"/>
                <a:ea typeface="+mn-ea"/>
                <a:cs typeface="+mn-cs"/>
              </a:defRPr>
            </a:lvl2pPr>
          </a:lstStyle>
          <a:p>
            <a:pPr marL="179055" marR="0" lvl="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Click to edit master text styles, sentence case, 20pt</a:t>
            </a:r>
          </a:p>
          <a:p>
            <a:pPr marL="520229" marR="0" lvl="1"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Second level, sentence case, 18pt</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Line Title, No Content Specifie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834180-2EDA-6A45-82E6-1ABC2E96889D}"/>
              </a:ext>
            </a:extLst>
          </p:cNvPr>
          <p:cNvSpPr>
            <a:spLocks noGrp="1"/>
          </p:cNvSpPr>
          <p:nvPr>
            <p:ph type="title" hasCustomPrompt="1"/>
          </p:nvPr>
        </p:nvSpPr>
        <p:spPr>
          <a:xfrm>
            <a:off x="569912" y="573088"/>
            <a:ext cx="8004175" cy="342900"/>
          </a:xfrm>
        </p:spPr>
        <p:txBody>
          <a:bodyPr wrap="square"/>
          <a:lstStyle/>
          <a:p>
            <a:r>
              <a:rPr lang="en-US" dirty="0"/>
              <a:t>Click to edit master title, sentence case, 32pt</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Line Title, 2-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00599" y="1219859"/>
            <a:ext cx="3773489" cy="3356904"/>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8" name="Text Placeholder 7"/>
          <p:cNvSpPr>
            <a:spLocks noGrp="1"/>
          </p:cNvSpPr>
          <p:nvPr>
            <p:ph type="body" sz="quarter" idx="13" hasCustomPrompt="1"/>
          </p:nvPr>
        </p:nvSpPr>
        <p:spPr>
          <a:xfrm>
            <a:off x="569912" y="1219859"/>
            <a:ext cx="3773487" cy="3356903"/>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5" name="Title 1">
            <a:extLst>
              <a:ext uri="{FF2B5EF4-FFF2-40B4-BE49-F238E27FC236}">
                <a16:creationId xmlns:a16="http://schemas.microsoft.com/office/drawing/2014/main" id="{F17BD701-3B40-5A48-9270-1457E65D65F6}"/>
              </a:ext>
            </a:extLst>
          </p:cNvPr>
          <p:cNvSpPr>
            <a:spLocks noGrp="1"/>
          </p:cNvSpPr>
          <p:nvPr>
            <p:ph type="title" hasCustomPrompt="1"/>
          </p:nvPr>
        </p:nvSpPr>
        <p:spPr>
          <a:xfrm>
            <a:off x="570622" y="573088"/>
            <a:ext cx="8003465" cy="342900"/>
          </a:xfrm>
        </p:spPr>
        <p:txBody>
          <a:bodyPr wrap="square"/>
          <a:lstStyle/>
          <a:p>
            <a:r>
              <a:rPr lang="en-US" dirty="0"/>
              <a:t>Click to edit master title, sentence case, 32pt</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tegory: 1-Line 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91461" y="304066"/>
            <a:ext cx="7982627"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5" name="Title 1">
            <a:extLst>
              <a:ext uri="{FF2B5EF4-FFF2-40B4-BE49-F238E27FC236}">
                <a16:creationId xmlns:a16="http://schemas.microsoft.com/office/drawing/2014/main" id="{149C95C2-D17D-9C47-A165-F462F0E9CA94}"/>
              </a:ext>
            </a:extLst>
          </p:cNvPr>
          <p:cNvSpPr>
            <a:spLocks noGrp="1"/>
          </p:cNvSpPr>
          <p:nvPr>
            <p:ph type="title" hasCustomPrompt="1"/>
          </p:nvPr>
        </p:nvSpPr>
        <p:spPr>
          <a:xfrm>
            <a:off x="570402" y="573088"/>
            <a:ext cx="8003686" cy="342900"/>
          </a:xfrm>
        </p:spPr>
        <p:txBody>
          <a:bodyPr wrap="square"/>
          <a:lstStyle/>
          <a:p>
            <a:r>
              <a:rPr lang="en-US" dirty="0"/>
              <a:t>Click to edit master title, sentence case, 32pt</a:t>
            </a:r>
          </a:p>
        </p:txBody>
      </p:sp>
      <p:sp>
        <p:nvSpPr>
          <p:cNvPr id="6" name="Content Placeholder 2">
            <a:extLst>
              <a:ext uri="{FF2B5EF4-FFF2-40B4-BE49-F238E27FC236}">
                <a16:creationId xmlns:a16="http://schemas.microsoft.com/office/drawing/2014/main" id="{E49D6D94-2A49-9D4F-AED8-9A8856B9423D}"/>
              </a:ext>
            </a:extLst>
          </p:cNvPr>
          <p:cNvSpPr>
            <a:spLocks noGrp="1"/>
          </p:cNvSpPr>
          <p:nvPr>
            <p:ph idx="1" hasCustomPrompt="1"/>
          </p:nvPr>
        </p:nvSpPr>
        <p:spPr>
          <a:xfrm>
            <a:off x="569913" y="1221303"/>
            <a:ext cx="5486645" cy="3355460"/>
          </a:xfrm>
          <a:prstGeom prst="rect">
            <a:avLst/>
          </a:prstGeom>
        </p:spPr>
        <p:txBody>
          <a:bodyPr/>
          <a:lstStyle>
            <a:lvl1pPr marL="179055" indent="-179055" algn="l" defTabSz="914286"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20229" indent="-176636">
              <a:lnSpc>
                <a:spcPct val="95000"/>
              </a:lnSpc>
              <a:spcBef>
                <a:spcPts val="200"/>
              </a:spcBef>
              <a:spcAft>
                <a:spcPts val="500"/>
              </a:spcAft>
              <a:buClr>
                <a:schemeClr val="tx2"/>
              </a:buCl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tegory: 1-Line Title, No Conten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0492EB66-89F8-224A-88B1-4D611005A637}"/>
              </a:ext>
            </a:extLst>
          </p:cNvPr>
          <p:cNvSpPr>
            <a:spLocks noGrp="1"/>
          </p:cNvSpPr>
          <p:nvPr>
            <p:ph type="body" sz="quarter" idx="13" hasCustomPrompt="1"/>
          </p:nvPr>
        </p:nvSpPr>
        <p:spPr>
          <a:xfrm>
            <a:off x="590972" y="304066"/>
            <a:ext cx="7983116"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5" name="Title 1">
            <a:extLst>
              <a:ext uri="{FF2B5EF4-FFF2-40B4-BE49-F238E27FC236}">
                <a16:creationId xmlns:a16="http://schemas.microsoft.com/office/drawing/2014/main" id="{61231D2A-7EE1-7E4E-89C7-8B7BCFF9992B}"/>
              </a:ext>
            </a:extLst>
          </p:cNvPr>
          <p:cNvSpPr>
            <a:spLocks noGrp="1"/>
          </p:cNvSpPr>
          <p:nvPr>
            <p:ph type="title" hasCustomPrompt="1"/>
          </p:nvPr>
        </p:nvSpPr>
        <p:spPr>
          <a:xfrm>
            <a:off x="569912" y="573088"/>
            <a:ext cx="8004175" cy="342900"/>
          </a:xfrm>
        </p:spPr>
        <p:txBody>
          <a:bodyPr wrap="square"/>
          <a:lstStyle/>
          <a:p>
            <a:r>
              <a:rPr lang="en-US" dirty="0"/>
              <a:t>Click to edit master title, sentence case, 32pt</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ategory: 1-Line Title, 2-Column Conten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CE217070-80AC-C642-975D-20F30D7A552F}"/>
              </a:ext>
            </a:extLst>
          </p:cNvPr>
          <p:cNvSpPr>
            <a:spLocks noGrp="1"/>
          </p:cNvSpPr>
          <p:nvPr>
            <p:ph type="body" sz="quarter" idx="13" hasCustomPrompt="1"/>
          </p:nvPr>
        </p:nvSpPr>
        <p:spPr>
          <a:xfrm>
            <a:off x="590972" y="304066"/>
            <a:ext cx="7983116"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7" name="Title 1">
            <a:extLst>
              <a:ext uri="{FF2B5EF4-FFF2-40B4-BE49-F238E27FC236}">
                <a16:creationId xmlns:a16="http://schemas.microsoft.com/office/drawing/2014/main" id="{D89B5B59-DCE2-B14E-8925-00AD85B7E781}"/>
              </a:ext>
            </a:extLst>
          </p:cNvPr>
          <p:cNvSpPr>
            <a:spLocks noGrp="1"/>
          </p:cNvSpPr>
          <p:nvPr>
            <p:ph type="title" hasCustomPrompt="1"/>
          </p:nvPr>
        </p:nvSpPr>
        <p:spPr>
          <a:xfrm>
            <a:off x="569912" y="573088"/>
            <a:ext cx="8004175" cy="342900"/>
          </a:xfrm>
        </p:spPr>
        <p:txBody>
          <a:bodyPr wrap="square"/>
          <a:lstStyle/>
          <a:p>
            <a:r>
              <a:rPr lang="en-US" dirty="0"/>
              <a:t>Click to edit master title, sentence case, 32pt</a:t>
            </a:r>
          </a:p>
        </p:txBody>
      </p:sp>
      <p:sp>
        <p:nvSpPr>
          <p:cNvPr id="8" name="Content Placeholder 2"/>
          <p:cNvSpPr>
            <a:spLocks noGrp="1"/>
          </p:cNvSpPr>
          <p:nvPr>
            <p:ph idx="1" hasCustomPrompt="1"/>
          </p:nvPr>
        </p:nvSpPr>
        <p:spPr>
          <a:xfrm>
            <a:off x="4800599" y="1219859"/>
            <a:ext cx="3773489" cy="3356904"/>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1" name="Text Placeholder 7"/>
          <p:cNvSpPr>
            <a:spLocks noGrp="1"/>
          </p:cNvSpPr>
          <p:nvPr>
            <p:ph type="body" sz="quarter" idx="14" hasCustomPrompt="1"/>
          </p:nvPr>
        </p:nvSpPr>
        <p:spPr>
          <a:xfrm>
            <a:off x="569912" y="1219859"/>
            <a:ext cx="3773487" cy="3356903"/>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9912" y="588078"/>
            <a:ext cx="8004175" cy="6858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
        <p:nvSpPr>
          <p:cNvPr id="9" name="Content Placeholder 2">
            <a:extLst>
              <a:ext uri="{FF2B5EF4-FFF2-40B4-BE49-F238E27FC236}">
                <a16:creationId xmlns:a16="http://schemas.microsoft.com/office/drawing/2014/main" id="{C4B0EABC-AD23-EC47-BA4D-1856C98C4713}"/>
              </a:ext>
            </a:extLst>
          </p:cNvPr>
          <p:cNvSpPr>
            <a:spLocks noGrp="1"/>
          </p:cNvSpPr>
          <p:nvPr>
            <p:ph idx="1" hasCustomPrompt="1"/>
          </p:nvPr>
        </p:nvSpPr>
        <p:spPr>
          <a:xfrm>
            <a:off x="569424" y="1589077"/>
            <a:ext cx="5486645" cy="2987685"/>
          </a:xfrm>
          <a:prstGeom prst="rect">
            <a:avLst/>
          </a:prstGeom>
        </p:spPr>
        <p:txBody>
          <a:bodyPr/>
          <a:lstStyle>
            <a:lvl1pPr marL="179055" marR="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lang="en-US" sz="2000" kern="1200" dirty="0" smtClean="0">
                <a:solidFill>
                  <a:schemeClr val="tx1"/>
                </a:solidFill>
                <a:latin typeface="+mn-lt"/>
                <a:ea typeface="+mn-ea"/>
                <a:cs typeface="+mn-cs"/>
              </a:defRPr>
            </a:lvl1pPr>
            <a:lvl2pPr marL="520229" marR="0"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lang="en-US" sz="1800" kern="1200" dirty="0" smtClean="0">
                <a:solidFill>
                  <a:schemeClr val="tx1"/>
                </a:solidFill>
                <a:latin typeface="+mn-lt"/>
                <a:ea typeface="+mn-ea"/>
                <a:cs typeface="+mn-cs"/>
              </a:defRPr>
            </a:lvl2pPr>
          </a:lstStyle>
          <a:p>
            <a:pPr marL="179055" marR="0" lvl="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Click to edit master text styles, sentence case, 20pt</a:t>
            </a:r>
          </a:p>
          <a:p>
            <a:pPr marL="520229" marR="0" lvl="1"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Second level, sentence case, 18pt</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Line Title, No Content Specifie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69912" y="588078"/>
            <a:ext cx="8004175" cy="6858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41C87636-A350-9744-A2CA-8EA83122C8E6}"/>
              </a:ext>
            </a:extLst>
          </p:cNvPr>
          <p:cNvSpPr/>
          <p:nvPr userDrawn="1"/>
        </p:nvSpPr>
        <p:spPr>
          <a:xfrm>
            <a:off x="0" y="2609850"/>
            <a:ext cx="9144000" cy="2533652"/>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5485" y="4394907"/>
            <a:ext cx="2578603" cy="325375"/>
          </a:xfrm>
          <a:prstGeom prst="rect">
            <a:avLst/>
          </a:prstGeom>
        </p:spPr>
      </p:pic>
      <p:sp>
        <p:nvSpPr>
          <p:cNvPr id="12"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569913" y="3040774"/>
            <a:ext cx="5103812" cy="1009200"/>
          </a:xfrm>
        </p:spPr>
        <p:txBody>
          <a:bodyPr/>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4"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569913" y="4078519"/>
            <a:ext cx="4167766" cy="300038"/>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22"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569914" y="4402611"/>
            <a:ext cx="4167766" cy="286849"/>
          </a:xfrm>
        </p:spPr>
        <p:txBody>
          <a:bodyPr/>
          <a:lstStyle>
            <a:lvl1pPr marL="0" indent="0">
              <a:buFontTx/>
              <a:buNone/>
              <a:defRPr sz="1500">
                <a:solidFill>
                  <a:schemeClr val="bg1"/>
                </a:solidFill>
              </a:defRPr>
            </a:lvl1pPr>
          </a:lstStyle>
          <a:p>
            <a:r>
              <a:rPr lang="en-US" dirty="0">
                <a:solidFill>
                  <a:schemeClr val="bg1"/>
                </a:solidFill>
              </a:rPr>
              <a:t>Date</a:t>
            </a:r>
          </a:p>
        </p:txBody>
      </p:sp>
      <p:sp>
        <p:nvSpPr>
          <p:cNvPr id="23" name="Rectangle 22">
            <a:extLst>
              <a:ext uri="{FF2B5EF4-FFF2-40B4-BE49-F238E27FC236}">
                <a16:creationId xmlns:a16="http://schemas.microsoft.com/office/drawing/2014/main" id="{A8230FC2-7100-DD43-A760-9BBCAFA33A2D}"/>
              </a:ext>
            </a:extLst>
          </p:cNvPr>
          <p:cNvSpPr/>
          <p:nvPr userDrawn="1"/>
        </p:nvSpPr>
        <p:spPr>
          <a:xfrm>
            <a:off x="8994802" y="1"/>
            <a:ext cx="149198"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Tree>
    <p:extLst>
      <p:ext uri="{BB962C8B-B14F-4D97-AF65-F5344CB8AC3E}">
        <p14:creationId xmlns:p14="http://schemas.microsoft.com/office/powerpoint/2010/main" val="370485455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Line Title, 2-Column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52116FC-D146-1A47-A0B4-1D9816537E9D}"/>
              </a:ext>
            </a:extLst>
          </p:cNvPr>
          <p:cNvSpPr>
            <a:spLocks noGrp="1"/>
          </p:cNvSpPr>
          <p:nvPr>
            <p:ph idx="10" hasCustomPrompt="1"/>
          </p:nvPr>
        </p:nvSpPr>
        <p:spPr>
          <a:xfrm>
            <a:off x="4800600" y="1596451"/>
            <a:ext cx="3773488" cy="2980311"/>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2" name="Text Placeholder 7">
            <a:extLst>
              <a:ext uri="{FF2B5EF4-FFF2-40B4-BE49-F238E27FC236}">
                <a16:creationId xmlns:a16="http://schemas.microsoft.com/office/drawing/2014/main" id="{9ECB122A-0E7E-1A42-A444-BD3874AE0BC0}"/>
              </a:ext>
            </a:extLst>
          </p:cNvPr>
          <p:cNvSpPr>
            <a:spLocks noGrp="1"/>
          </p:cNvSpPr>
          <p:nvPr>
            <p:ph type="body" sz="quarter" idx="14" hasCustomPrompt="1"/>
          </p:nvPr>
        </p:nvSpPr>
        <p:spPr>
          <a:xfrm>
            <a:off x="569202" y="1596452"/>
            <a:ext cx="3774197" cy="2980310"/>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7" name="Title 1"/>
          <p:cNvSpPr>
            <a:spLocks noGrp="1"/>
          </p:cNvSpPr>
          <p:nvPr>
            <p:ph type="title" hasCustomPrompt="1"/>
          </p:nvPr>
        </p:nvSpPr>
        <p:spPr>
          <a:xfrm>
            <a:off x="569912" y="588078"/>
            <a:ext cx="8004175" cy="6858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tegory: 2-Line 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591461" y="304066"/>
            <a:ext cx="7982627"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8" name="Content Placeholder 2">
            <a:extLst>
              <a:ext uri="{FF2B5EF4-FFF2-40B4-BE49-F238E27FC236}">
                <a16:creationId xmlns:a16="http://schemas.microsoft.com/office/drawing/2014/main" id="{C4B0EABC-AD23-EC47-BA4D-1856C98C4713}"/>
              </a:ext>
            </a:extLst>
          </p:cNvPr>
          <p:cNvSpPr>
            <a:spLocks noGrp="1"/>
          </p:cNvSpPr>
          <p:nvPr>
            <p:ph idx="1" hasCustomPrompt="1"/>
          </p:nvPr>
        </p:nvSpPr>
        <p:spPr>
          <a:xfrm>
            <a:off x="569424" y="1589077"/>
            <a:ext cx="5486645" cy="2987685"/>
          </a:xfrm>
          <a:prstGeom prst="rect">
            <a:avLst/>
          </a:prstGeom>
        </p:spPr>
        <p:txBody>
          <a:bodyPr/>
          <a:lstStyle>
            <a:lvl1pPr marL="179055" marR="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lang="en-US" sz="2000" kern="1200" dirty="0" smtClean="0">
                <a:solidFill>
                  <a:schemeClr val="tx1"/>
                </a:solidFill>
                <a:latin typeface="+mn-lt"/>
                <a:ea typeface="+mn-ea"/>
                <a:cs typeface="+mn-cs"/>
              </a:defRPr>
            </a:lvl1pPr>
            <a:lvl2pPr marL="520229" marR="0"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lang="en-US" sz="1800" kern="1200" dirty="0" smtClean="0">
                <a:solidFill>
                  <a:schemeClr val="tx1"/>
                </a:solidFill>
                <a:latin typeface="+mn-lt"/>
                <a:ea typeface="+mn-ea"/>
                <a:cs typeface="+mn-cs"/>
              </a:defRPr>
            </a:lvl2pPr>
          </a:lstStyle>
          <a:p>
            <a:pPr marL="179055" marR="0" lvl="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Click to edit master text styles, sentence case, 20pt</a:t>
            </a:r>
          </a:p>
          <a:p>
            <a:pPr marL="520229" marR="0" lvl="1"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Second level, sentence case, 18pt</a:t>
            </a:r>
          </a:p>
        </p:txBody>
      </p:sp>
      <p:sp>
        <p:nvSpPr>
          <p:cNvPr id="10" name="Title 1"/>
          <p:cNvSpPr>
            <a:spLocks noGrp="1"/>
          </p:cNvSpPr>
          <p:nvPr>
            <p:ph type="title" hasCustomPrompt="1"/>
          </p:nvPr>
        </p:nvSpPr>
        <p:spPr>
          <a:xfrm>
            <a:off x="569912" y="588078"/>
            <a:ext cx="8004175" cy="6858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tegory: 2-Line Title, No Conten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591461" y="304066"/>
            <a:ext cx="7982627"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9" name="Title 1"/>
          <p:cNvSpPr>
            <a:spLocks noGrp="1"/>
          </p:cNvSpPr>
          <p:nvPr>
            <p:ph type="title" hasCustomPrompt="1"/>
          </p:nvPr>
        </p:nvSpPr>
        <p:spPr>
          <a:xfrm>
            <a:off x="569912" y="588078"/>
            <a:ext cx="8004175" cy="6858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tegory: 2-Line Title, 2-Column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591461" y="304066"/>
            <a:ext cx="7982627"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14" name="Content Placeholder 2">
            <a:extLst>
              <a:ext uri="{FF2B5EF4-FFF2-40B4-BE49-F238E27FC236}">
                <a16:creationId xmlns:a16="http://schemas.microsoft.com/office/drawing/2014/main" id="{752116FC-D146-1A47-A0B4-1D9816537E9D}"/>
              </a:ext>
            </a:extLst>
          </p:cNvPr>
          <p:cNvSpPr>
            <a:spLocks noGrp="1"/>
          </p:cNvSpPr>
          <p:nvPr>
            <p:ph idx="10" hasCustomPrompt="1"/>
          </p:nvPr>
        </p:nvSpPr>
        <p:spPr>
          <a:xfrm>
            <a:off x="4800600" y="1596451"/>
            <a:ext cx="3773488" cy="2980311"/>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5" name="Text Placeholder 7">
            <a:extLst>
              <a:ext uri="{FF2B5EF4-FFF2-40B4-BE49-F238E27FC236}">
                <a16:creationId xmlns:a16="http://schemas.microsoft.com/office/drawing/2014/main" id="{9ECB122A-0E7E-1A42-A444-BD3874AE0BC0}"/>
              </a:ext>
            </a:extLst>
          </p:cNvPr>
          <p:cNvSpPr>
            <a:spLocks noGrp="1"/>
          </p:cNvSpPr>
          <p:nvPr>
            <p:ph type="body" sz="quarter" idx="14" hasCustomPrompt="1"/>
          </p:nvPr>
        </p:nvSpPr>
        <p:spPr>
          <a:xfrm>
            <a:off x="569202" y="1596452"/>
            <a:ext cx="3774197" cy="2980310"/>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7" name="Title 1"/>
          <p:cNvSpPr>
            <a:spLocks noGrp="1"/>
          </p:cNvSpPr>
          <p:nvPr>
            <p:ph type="title" hasCustomPrompt="1"/>
          </p:nvPr>
        </p:nvSpPr>
        <p:spPr>
          <a:xfrm>
            <a:off x="569912" y="588078"/>
            <a:ext cx="8004175" cy="6858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Slide without Footer">
    <p:spTree>
      <p:nvGrpSpPr>
        <p:cNvPr id="1" name=""/>
        <p:cNvGrpSpPr/>
        <p:nvPr/>
      </p:nvGrpSpPr>
      <p:grpSpPr>
        <a:xfrm>
          <a:off x="0" y="0"/>
          <a:ext cx="0" cy="0"/>
          <a:chOff x="0" y="0"/>
          <a:chExt cx="0" cy="0"/>
        </a:xfrm>
      </p:grpSpPr>
      <p:sp>
        <p:nvSpPr>
          <p:cNvPr id="3" name="Footer Placeholder 4"/>
          <p:cNvSpPr txBox="1">
            <a:spLocks/>
          </p:cNvSpPr>
          <p:nvPr userDrawn="1"/>
        </p:nvSpPr>
        <p:spPr>
          <a:xfrm>
            <a:off x="8686800" y="4833808"/>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2" name="Rectangle 1">
            <a:extLst>
              <a:ext uri="{FF2B5EF4-FFF2-40B4-BE49-F238E27FC236}">
                <a16:creationId xmlns:a16="http://schemas.microsoft.com/office/drawing/2014/main" id="{E9A3C10B-F006-E743-93A8-ABA8153E3AFD}"/>
              </a:ext>
            </a:extLst>
          </p:cNvPr>
          <p:cNvSpPr/>
          <p:nvPr userDrawn="1"/>
        </p:nvSpPr>
        <p:spPr>
          <a:xfrm>
            <a:off x="0" y="4230477"/>
            <a:ext cx="9144000" cy="913023"/>
          </a:xfrm>
          <a:prstGeom prst="rect">
            <a:avLst/>
          </a:prstGeom>
          <a:solidFill>
            <a:schemeClr val="bg1"/>
          </a:soli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Tree>
    <p:extLst>
      <p:ext uri="{BB962C8B-B14F-4D97-AF65-F5344CB8AC3E}">
        <p14:creationId xmlns:p14="http://schemas.microsoft.com/office/powerpoint/2010/main" val="11131628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on't Use Any Layouts Past This Slide">
    <p:spTree>
      <p:nvGrpSpPr>
        <p:cNvPr id="1" name=""/>
        <p:cNvGrpSpPr/>
        <p:nvPr/>
      </p:nvGrpSpPr>
      <p:grpSpPr>
        <a:xfrm>
          <a:off x="0" y="0"/>
          <a:ext cx="0" cy="0"/>
          <a:chOff x="0" y="0"/>
          <a:chExt cx="0" cy="0"/>
        </a:xfrm>
      </p:grpSpPr>
      <p:sp>
        <p:nvSpPr>
          <p:cNvPr id="5" name="Rectangle 4"/>
          <p:cNvSpPr/>
          <p:nvPr userDrawn="1"/>
        </p:nvSpPr>
        <p:spPr>
          <a:xfrm>
            <a:off x="0" y="1"/>
            <a:ext cx="9144000" cy="5143499"/>
          </a:xfrm>
          <a:prstGeom prst="rect">
            <a:avLst/>
          </a:prstGeom>
          <a:solidFill>
            <a:srgbClr val="FF0000"/>
          </a:solidFill>
        </p:spPr>
        <p:txBody>
          <a:bodyPr wrap="none" lIns="91428" tIns="45715" rIns="91428" bIns="45715" anchor="ctr" anchorCtr="0">
            <a:noAutofit/>
          </a:bodyPr>
          <a:lstStyle/>
          <a:p>
            <a:pPr algn="ctr" defTabSz="914286" rtl="0" eaLnBrk="1" latinLnBrk="0" hangingPunct="1">
              <a:lnSpc>
                <a:spcPct val="85000"/>
              </a:lnSpc>
              <a:spcBef>
                <a:spcPct val="0"/>
              </a:spcBef>
              <a:buNone/>
            </a:pPr>
            <a:r>
              <a:rPr lang="en-US" sz="6000" kern="1200" baseline="0" noProof="0" dirty="0">
                <a:solidFill>
                  <a:schemeClr val="bg1"/>
                </a:solidFill>
                <a:latin typeface="+mj-lt"/>
                <a:ea typeface="+mj-ea"/>
                <a:cs typeface="+mj-cs"/>
              </a:rPr>
              <a:t>Don’t Use Any Layouts </a:t>
            </a:r>
            <a:br>
              <a:rPr lang="en-US" sz="6000" kern="1200" baseline="0" noProof="0" dirty="0">
                <a:solidFill>
                  <a:schemeClr val="bg1"/>
                </a:solidFill>
                <a:latin typeface="+mj-lt"/>
                <a:ea typeface="+mj-ea"/>
                <a:cs typeface="+mj-cs"/>
              </a:rPr>
            </a:br>
            <a:r>
              <a:rPr lang="en-US" sz="6000" kern="1200" baseline="0" noProof="0" dirty="0">
                <a:solidFill>
                  <a:schemeClr val="bg1"/>
                </a:solidFill>
                <a:latin typeface="+mj-lt"/>
                <a:ea typeface="+mj-ea"/>
                <a:cs typeface="+mj-cs"/>
              </a:rPr>
              <a:t>Past This Slide</a:t>
            </a:r>
            <a:endParaRPr lang="en-US" sz="6000" kern="1200" baseline="0" dirty="0">
              <a:solidFill>
                <a:schemeClr val="bg1"/>
              </a:solidFill>
              <a:latin typeface="+mj-lt"/>
              <a:ea typeface="+mj-ea"/>
              <a:cs typeface="+mj-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8060" r="4088" b="12276"/>
          <a:stretch/>
        </p:blipFill>
        <p:spPr>
          <a:xfrm>
            <a:off x="0" y="0"/>
            <a:ext cx="9144000" cy="4272197"/>
          </a:xfrm>
          <a:prstGeom prst="rect">
            <a:avLst/>
          </a:prstGeom>
        </p:spPr>
      </p:pic>
      <p:sp>
        <p:nvSpPr>
          <p:cNvPr id="11" name="Rectangle 10">
            <a:extLst>
              <a:ext uri="{FF2B5EF4-FFF2-40B4-BE49-F238E27FC236}">
                <a16:creationId xmlns:a16="http://schemas.microsoft.com/office/drawing/2014/main" id="{41C87636-A350-9744-A2CA-8EA83122C8E6}"/>
              </a:ext>
            </a:extLst>
          </p:cNvPr>
          <p:cNvSpPr/>
          <p:nvPr userDrawn="1"/>
        </p:nvSpPr>
        <p:spPr>
          <a:xfrm>
            <a:off x="-1" y="2"/>
            <a:ext cx="5148072" cy="4272196"/>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3285" y="4514545"/>
            <a:ext cx="2227321" cy="415955"/>
          </a:xfrm>
          <a:prstGeom prst="rect">
            <a:avLst/>
          </a:prstGeom>
        </p:spPr>
      </p:pic>
      <p:sp>
        <p:nvSpPr>
          <p:cNvPr id="9"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568724" y="1528997"/>
            <a:ext cx="4170336" cy="1631293"/>
          </a:xfrm>
        </p:spPr>
        <p:txBody>
          <a:bodyPr anchor="ctr" anchorCtr="0"/>
          <a:lstStyle>
            <a:lvl1pPr>
              <a:lnSpc>
                <a:spcPct val="80000"/>
              </a:lnSpc>
              <a:defRPr sz="3400" baseline="0">
                <a:solidFill>
                  <a:schemeClr val="bg1"/>
                </a:solidFill>
              </a:defRPr>
            </a:lvl1pPr>
          </a:lstStyle>
          <a:p>
            <a:r>
              <a:rPr lang="en-US" dirty="0">
                <a:solidFill>
                  <a:schemeClr val="bg1"/>
                </a:solidFill>
              </a:rPr>
              <a:t>Cover title here on one to three lines</a:t>
            </a:r>
          </a:p>
        </p:txBody>
      </p:sp>
      <p:sp>
        <p:nvSpPr>
          <p:cNvPr id="10"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568724" y="3188835"/>
            <a:ext cx="4167766" cy="300038"/>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15"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568725" y="3512927"/>
            <a:ext cx="4167766" cy="286849"/>
          </a:xfrm>
        </p:spPr>
        <p:txBody>
          <a:bodyPr/>
          <a:lstStyle>
            <a:lvl1pPr marL="0" indent="0">
              <a:buFontTx/>
              <a:buNone/>
              <a:defRPr sz="1500">
                <a:solidFill>
                  <a:schemeClr val="bg1"/>
                </a:solidFill>
              </a:defRPr>
            </a:lvl1pPr>
          </a:lstStyle>
          <a:p>
            <a:r>
              <a:rPr lang="en-US" dirty="0">
                <a:solidFill>
                  <a:schemeClr val="bg1"/>
                </a:solidFill>
              </a:rPr>
              <a:t>Date</a:t>
            </a:r>
          </a:p>
        </p:txBody>
      </p:sp>
      <p:sp>
        <p:nvSpPr>
          <p:cNvPr id="16"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592398" y="573088"/>
            <a:ext cx="4141085" cy="269022"/>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26409109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35" t="4629" b="8562"/>
          <a:stretch/>
        </p:blipFill>
        <p:spPr>
          <a:xfrm>
            <a:off x="569913" y="573088"/>
            <a:ext cx="4578155" cy="4003675"/>
          </a:xfrm>
          <a:prstGeom prst="rect">
            <a:avLst/>
          </a:prstGeom>
        </p:spPr>
      </p:pic>
      <p:pic>
        <p:nvPicPr>
          <p:cNvPr id="12" name="Picture 11">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2506" y="4152514"/>
            <a:ext cx="2826279" cy="523693"/>
          </a:xfrm>
          <a:prstGeom prst="rect">
            <a:avLst/>
          </a:prstGeom>
        </p:spPr>
      </p:pic>
      <p:sp>
        <p:nvSpPr>
          <p:cNvPr id="14" name="Title 1"/>
          <p:cNvSpPr>
            <a:spLocks noGrp="1"/>
          </p:cNvSpPr>
          <p:nvPr>
            <p:ph type="ctrTitle" hasCustomPrompt="1"/>
          </p:nvPr>
        </p:nvSpPr>
        <p:spPr bwMode="black">
          <a:xfrm>
            <a:off x="5673727" y="1975700"/>
            <a:ext cx="3088024" cy="1309396"/>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Cover title in one to three lines goes right here</a:t>
            </a:r>
          </a:p>
        </p:txBody>
      </p:sp>
      <p:sp>
        <p:nvSpPr>
          <p:cNvPr id="22" name="Subtitle 2"/>
          <p:cNvSpPr>
            <a:spLocks noGrp="1"/>
          </p:cNvSpPr>
          <p:nvPr>
            <p:ph type="subTitle" idx="1" hasCustomPrompt="1"/>
          </p:nvPr>
        </p:nvSpPr>
        <p:spPr bwMode="black">
          <a:xfrm>
            <a:off x="5673725" y="3421610"/>
            <a:ext cx="3103016" cy="300038"/>
          </a:xfrm>
          <a:prstGeom prst="rect">
            <a:avLst/>
          </a:prstGeom>
        </p:spPr>
        <p:txBody>
          <a:bodyPr lIns="0" tIns="0" rIns="0" bIns="0">
            <a:noAutofit/>
          </a:bodyPr>
          <a:lstStyle>
            <a:lvl1pPr marL="0" indent="0" algn="l">
              <a:buNone/>
              <a:defRPr sz="1800" baseline="0">
                <a:solidFill>
                  <a:schemeClr val="tx2"/>
                </a:solidFill>
                <a:latin typeface="+mj-lt"/>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a:t>
            </a:r>
          </a:p>
        </p:txBody>
      </p:sp>
      <p:sp>
        <p:nvSpPr>
          <p:cNvPr id="23" name="Text Placeholder 54"/>
          <p:cNvSpPr>
            <a:spLocks noGrp="1"/>
          </p:cNvSpPr>
          <p:nvPr>
            <p:ph type="body" sz="quarter" idx="13" hasCustomPrompt="1"/>
          </p:nvPr>
        </p:nvSpPr>
        <p:spPr bwMode="black">
          <a:xfrm>
            <a:off x="5673725" y="3745702"/>
            <a:ext cx="3110511" cy="286849"/>
          </a:xfrm>
          <a:prstGeom prst="rect">
            <a:avLst/>
          </a:prstGeom>
        </p:spPr>
        <p:txBody>
          <a:bodyPr/>
          <a:lstStyle>
            <a:lvl1pPr marL="0" indent="0" algn="l" defTabSz="914286" rtl="0" eaLnBrk="1" latinLnBrk="0" hangingPunct="1">
              <a:lnSpc>
                <a:spcPct val="90000"/>
              </a:lnSpc>
              <a:spcBef>
                <a:spcPct val="20000"/>
              </a:spcBef>
              <a:buClr>
                <a:schemeClr val="accent4"/>
              </a:buClr>
              <a:buFont typeface="Arial" pitchFamily="34" charset="0"/>
              <a:buNone/>
              <a:defRPr kumimoji="0" lang="en-US" sz="1500" b="0" i="0" u="none" strike="noStrike" kern="1200" cap="none" spc="0" normalizeH="0" baseline="0" noProof="0" dirty="0" smtClean="0">
                <a:ln>
                  <a:noFill/>
                </a:ln>
                <a:solidFill>
                  <a:schemeClr val="tx2"/>
                </a:solidFill>
                <a:effectLst/>
                <a:uLnTx/>
                <a:uFillTx/>
                <a:latin typeface="+mn-lt"/>
                <a:ea typeface="+mn-ea"/>
                <a:cs typeface="+mn-cs"/>
              </a:defRPr>
            </a:lvl1pPr>
            <a:lvl2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286" rtl="0" eaLnBrk="1" fontAlgn="auto" latinLnBrk="0" hangingPunct="1">
              <a:lnSpc>
                <a:spcPct val="100000"/>
              </a:lnSpc>
              <a:spcBef>
                <a:spcPct val="20000"/>
              </a:spcBef>
              <a:spcAft>
                <a:spcPts val="0"/>
              </a:spcAft>
              <a:buClrTx/>
              <a:buSzTx/>
              <a:buFont typeface="Arial" pitchFamily="34" charset="0"/>
              <a:buNone/>
              <a:tabLst/>
              <a:defRPr/>
            </a:pPr>
            <a:r>
              <a:rPr lang="en-US" dirty="0"/>
              <a:t>Date</a:t>
            </a:r>
          </a:p>
        </p:txBody>
      </p:sp>
      <p:sp>
        <p:nvSpPr>
          <p:cNvPr id="10"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5677791" y="573088"/>
            <a:ext cx="3083960" cy="269022"/>
          </a:xfrm>
          <a:prstGeom prst="rect">
            <a:avLst/>
          </a:prstGeom>
        </p:spPr>
        <p:txBody>
          <a:bodyPr lIns="0">
            <a:noAutofit/>
          </a:bodyPr>
          <a:lstStyle>
            <a:lvl1pPr marL="0" indent="0">
              <a:lnSpc>
                <a:spcPct val="85000"/>
              </a:lnSpc>
              <a:buNone/>
              <a:defRPr sz="1200" b="1" i="0" cap="all" spc="150" baseline="0">
                <a:solidFill>
                  <a:schemeClr val="tx2"/>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41212980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569" y="379212"/>
            <a:ext cx="3470735" cy="2017870"/>
          </a:xfrm>
          <a:prstGeom prst="rect">
            <a:avLst/>
          </a:prstGeom>
        </p:spPr>
      </p:pic>
      <p:sp>
        <p:nvSpPr>
          <p:cNvPr id="5" name="Rectangle 4"/>
          <p:cNvSpPr/>
          <p:nvPr userDrawn="1"/>
        </p:nvSpPr>
        <p:spPr>
          <a:xfrm>
            <a:off x="6301648" y="4400550"/>
            <a:ext cx="2842352" cy="742950"/>
          </a:xfrm>
          <a:prstGeom prst="rect">
            <a:avLst/>
          </a:prstGeom>
          <a:solidFill>
            <a:schemeClr val="bg1"/>
          </a:solidFill>
        </p:spPr>
        <p:txBody>
          <a:bodyPr wrap="square" lIns="91428" tIns="91428" rIns="91428" bIns="91428" rtlCol="0" anchor="ctr">
            <a:noAutofit/>
          </a:bodyPr>
          <a:lstStyle/>
          <a:p>
            <a:pPr algn="ctr">
              <a:lnSpc>
                <a:spcPct val="90000"/>
              </a:lnSpc>
              <a:spcAft>
                <a:spcPts val="700"/>
              </a:spcAft>
            </a:pPr>
            <a:endParaRPr lang="en-US" dirty="0" err="1">
              <a:solidFill>
                <a:schemeClr val="bg1"/>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Blue Stripe (Printer Friendly)">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bwMode="black">
          <a:xfrm>
            <a:off x="569912" y="2219457"/>
            <a:ext cx="8004175"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569913"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8" name="Rectangle 7">
            <a:extLst>
              <a:ext uri="{FF2B5EF4-FFF2-40B4-BE49-F238E27FC236}">
                <a16:creationId xmlns:a16="http://schemas.microsoft.com/office/drawing/2014/main" id="{1541DDD5-7FBE-264B-B020-F43FF1BC1B8C}"/>
              </a:ext>
            </a:extLst>
          </p:cNvPr>
          <p:cNvSpPr/>
          <p:nvPr userDrawn="1"/>
        </p:nvSpPr>
        <p:spPr>
          <a:xfrm>
            <a:off x="0" y="0"/>
            <a:ext cx="149196"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Franklin Gothic Book"/>
              <a:ea typeface="+mn-ea"/>
              <a:cs typeface="+mn-cs"/>
            </a:endParaRP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590480"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4" name="TextBox 3"/>
          <p:cNvSpPr txBox="1"/>
          <p:nvPr userDrawn="1"/>
        </p:nvSpPr>
        <p:spPr>
          <a:xfrm>
            <a:off x="757005"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2135068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Orange Stripe (Printer Friend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230FC2-7100-DD43-A760-9BBCAFA33A2D}"/>
              </a:ext>
            </a:extLst>
          </p:cNvPr>
          <p:cNvSpPr/>
          <p:nvPr userDrawn="1"/>
        </p:nvSpPr>
        <p:spPr>
          <a:xfrm>
            <a:off x="-2" y="1"/>
            <a:ext cx="149198"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2" name="Title 1"/>
          <p:cNvSpPr>
            <a:spLocks noGrp="1"/>
          </p:cNvSpPr>
          <p:nvPr userDrawn="1">
            <p:ph type="ctrTitle" hasCustomPrompt="1"/>
          </p:nvPr>
        </p:nvSpPr>
        <p:spPr bwMode="black">
          <a:xfrm>
            <a:off x="569912" y="2219457"/>
            <a:ext cx="8004175"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569913"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590480"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757005"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8555243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9913" y="573088"/>
            <a:ext cx="7620000" cy="411480"/>
          </a:xfrm>
          <a:prstGeom prst="rect">
            <a:avLst/>
          </a:prstGeom>
        </p:spPr>
        <p:txBody>
          <a:bodyPr vert="horz" lIns="0" tIns="0" rIns="0" bIns="0" rtlCol="0" anchor="t">
            <a:noAutofit/>
          </a:bodyPr>
          <a:lstStyle/>
          <a:p>
            <a:r>
              <a:rPr lang="en-US" dirty="0"/>
              <a:t>Click to edit Master title style 32pt</a:t>
            </a:r>
          </a:p>
        </p:txBody>
      </p:sp>
      <p:sp>
        <p:nvSpPr>
          <p:cNvPr id="35" name="Footer Placeholder 4"/>
          <p:cNvSpPr txBox="1">
            <a:spLocks/>
          </p:cNvSpPr>
          <p:nvPr/>
        </p:nvSpPr>
        <p:spPr>
          <a:xfrm>
            <a:off x="8686800" y="4747580"/>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10" name="Text Placeholder 9"/>
          <p:cNvSpPr>
            <a:spLocks noGrp="1"/>
          </p:cNvSpPr>
          <p:nvPr>
            <p:ph type="body" idx="1"/>
          </p:nvPr>
        </p:nvSpPr>
        <p:spPr>
          <a:xfrm>
            <a:off x="569913" y="1357847"/>
            <a:ext cx="5181356" cy="3218916"/>
          </a:xfrm>
          <a:prstGeom prst="rect">
            <a:avLst/>
          </a:prstGeom>
        </p:spPr>
        <p:txBody>
          <a:bodyPr vert="horz" lIns="0" tIns="34843" rIns="0" bIns="34843" rtlCol="0">
            <a:noAutofit/>
          </a:bodyPr>
          <a:lstStyle/>
          <a:p>
            <a:pPr lvl="0"/>
            <a:r>
              <a:rPr lang="en-US" dirty="0"/>
              <a:t>Click to edit master text styles, sentence case, 20pt</a:t>
            </a:r>
          </a:p>
          <a:p>
            <a:pPr lvl="1"/>
            <a:r>
              <a:rPr lang="en-US" dirty="0"/>
              <a:t>Second level, sentence case, 18pt</a:t>
            </a:r>
          </a:p>
        </p:txBody>
      </p:sp>
      <p:sp>
        <p:nvSpPr>
          <p:cNvPr id="12" name="TextBox 11"/>
          <p:cNvSpPr txBox="1"/>
          <p:nvPr/>
        </p:nvSpPr>
        <p:spPr>
          <a:xfrm>
            <a:off x="461512" y="4925874"/>
            <a:ext cx="3352800" cy="217628"/>
          </a:xfrm>
          <a:prstGeom prst="rect">
            <a:avLst/>
          </a:prstGeom>
          <a:noFill/>
        </p:spPr>
        <p:txBody>
          <a:bodyPr wrap="square" lIns="0" tIns="0" rIns="0" bIns="0" rtlCol="0">
            <a:noAutofit/>
          </a:bodyPr>
          <a:lstStyle/>
          <a:p>
            <a:r>
              <a:rPr lang="en-US" sz="600" kern="1200" baseline="0" dirty="0">
                <a:solidFill>
                  <a:schemeClr val="tx1">
                    <a:lumMod val="50000"/>
                    <a:lumOff val="50000"/>
                  </a:schemeClr>
                </a:solidFill>
                <a:latin typeface="+mj-lt"/>
                <a:ea typeface="+mn-ea"/>
                <a:cs typeface="+mn-cs"/>
              </a:rPr>
              <a:t> </a:t>
            </a:r>
            <a:endParaRPr lang="en-US" sz="600" b="1" kern="1200" baseline="0" dirty="0">
              <a:solidFill>
                <a:schemeClr val="tx1">
                  <a:lumMod val="50000"/>
                  <a:lumOff val="50000"/>
                </a:schemeClr>
              </a:solidFill>
              <a:latin typeface="+mj-lt"/>
              <a:ea typeface="+mn-ea"/>
              <a:cs typeface="+mn-cs"/>
            </a:endParaRPr>
          </a:p>
          <a:p>
            <a:r>
              <a:rPr lang="en-US" sz="600" kern="1200" baseline="0" dirty="0">
                <a:solidFill>
                  <a:schemeClr val="tx1">
                    <a:lumMod val="50000"/>
                    <a:lumOff val="50000"/>
                  </a:schemeClr>
                </a:solidFill>
                <a:latin typeface="+mn-lt"/>
                <a:ea typeface="+mn-ea"/>
                <a:cs typeface="+mn-cs"/>
              </a:rPr>
              <a:t>© </a:t>
            </a:r>
            <a:r>
              <a:rPr lang="en-US" sz="600" kern="1200" baseline="0" dirty="0" smtClean="0">
                <a:solidFill>
                  <a:schemeClr val="tx1">
                    <a:lumMod val="50000"/>
                    <a:lumOff val="50000"/>
                  </a:schemeClr>
                </a:solidFill>
                <a:latin typeface="+mn-lt"/>
                <a:ea typeface="+mn-ea"/>
                <a:cs typeface="+mn-cs"/>
              </a:rPr>
              <a:t>2019 Express </a:t>
            </a:r>
            <a:r>
              <a:rPr lang="en-US" sz="600" kern="1200" baseline="0" dirty="0">
                <a:solidFill>
                  <a:schemeClr val="tx1">
                    <a:lumMod val="50000"/>
                    <a:lumOff val="50000"/>
                  </a:schemeClr>
                </a:solidFill>
                <a:latin typeface="+mn-lt"/>
                <a:ea typeface="+mn-ea"/>
                <a:cs typeface="+mn-cs"/>
              </a:rPr>
              <a:t>Scripts. All Rights Reserved.</a:t>
            </a:r>
            <a:endParaRPr lang="en-US" sz="600" dirty="0">
              <a:solidFill>
                <a:schemeClr val="tx1">
                  <a:lumMod val="50000"/>
                  <a:lumOff val="50000"/>
                </a:schemeClr>
              </a:solidFill>
            </a:endParaRPr>
          </a:p>
        </p:txBody>
      </p:sp>
      <p:pic>
        <p:nvPicPr>
          <p:cNvPr id="7" name="Picture 6">
            <a:extLst>
              <a:ext uri="{FF2B5EF4-FFF2-40B4-BE49-F238E27FC236}">
                <a16:creationId xmlns:a16="http://schemas.microsoft.com/office/drawing/2014/main" id="{4FC2AE82-0CA6-C64D-9C74-3CDF6C1DE062}"/>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6795377" y="4706018"/>
            <a:ext cx="1838671" cy="3406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74" r:id="rId2"/>
    <p:sldLayoutId id="2147483773" r:id="rId3"/>
    <p:sldLayoutId id="2147483775" r:id="rId4"/>
    <p:sldLayoutId id="2147483798" r:id="rId5"/>
    <p:sldLayoutId id="2147483777" r:id="rId6"/>
    <p:sldLayoutId id="2147483702" r:id="rId7"/>
    <p:sldLayoutId id="2147483710" r:id="rId8"/>
    <p:sldLayoutId id="2147483772" r:id="rId9"/>
    <p:sldLayoutId id="2147483771" r:id="rId10"/>
    <p:sldLayoutId id="2147483770" r:id="rId11"/>
    <p:sldLayoutId id="2147483741" r:id="rId12"/>
    <p:sldLayoutId id="2147483742" r:id="rId13"/>
    <p:sldLayoutId id="2147483743" r:id="rId14"/>
    <p:sldLayoutId id="2147483744"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1" r:id="rId24"/>
    <p:sldLayoutId id="2147483790" r:id="rId25"/>
    <p:sldLayoutId id="2147483792" r:id="rId26"/>
    <p:sldLayoutId id="2147483793" r:id="rId27"/>
    <p:sldLayoutId id="2147483794" r:id="rId28"/>
    <p:sldLayoutId id="2147483795" r:id="rId29"/>
    <p:sldLayoutId id="2147483796" r:id="rId30"/>
    <p:sldLayoutId id="2147483797" r:id="rId31"/>
    <p:sldLayoutId id="2147483650" r:id="rId32"/>
    <p:sldLayoutId id="2147483692" r:id="rId33"/>
    <p:sldLayoutId id="2147483678" r:id="rId34"/>
    <p:sldLayoutId id="2147483664" r:id="rId35"/>
    <p:sldLayoutId id="2147483694" r:id="rId36"/>
    <p:sldLayoutId id="2147483705" r:id="rId37"/>
    <p:sldLayoutId id="2147483663" r:id="rId38"/>
    <p:sldLayoutId id="2147483693" r:id="rId39"/>
    <p:sldLayoutId id="2147483676" r:id="rId40"/>
    <p:sldLayoutId id="2147483665" r:id="rId41"/>
    <p:sldLayoutId id="2147483695" r:id="rId42"/>
    <p:sldLayoutId id="2147483677" r:id="rId43"/>
    <p:sldLayoutId id="2147483696" r:id="rId44"/>
    <p:sldLayoutId id="2147483778" r:id="rId45"/>
    <p:sldLayoutId id="2147483686" r:id="rId46"/>
  </p:sldLayoutIdLst>
  <p:transition/>
  <p:hf hdr="0" ftr="0" dt="0"/>
  <p:txStyles>
    <p:titleStyle>
      <a:lvl1pPr algn="l" defTabSz="914286" rtl="0" eaLnBrk="1" latinLnBrk="0" hangingPunct="1">
        <a:lnSpc>
          <a:spcPct val="85000"/>
        </a:lnSpc>
        <a:spcBef>
          <a:spcPct val="0"/>
        </a:spcBef>
        <a:buNone/>
        <a:defRPr sz="3200" kern="1200">
          <a:solidFill>
            <a:schemeClr val="tx2"/>
          </a:solidFill>
          <a:latin typeface="+mn-lt"/>
          <a:ea typeface="+mj-ea"/>
          <a:cs typeface="+mj-cs"/>
        </a:defRPr>
      </a:lvl1pPr>
    </p:titleStyle>
    <p:bodyStyle>
      <a:lvl1pPr marL="179055" indent="-179055" algn="l" defTabSz="914286" rtl="0" eaLnBrk="1" latinLnBrk="0" hangingPunct="1">
        <a:lnSpc>
          <a:spcPct val="95000"/>
        </a:lnSpc>
        <a:spcBef>
          <a:spcPts val="457"/>
        </a:spcBef>
        <a:spcAft>
          <a:spcPts val="0"/>
        </a:spcAft>
        <a:buClr>
          <a:schemeClr val="accent3"/>
        </a:buClr>
        <a:buFont typeface="Arial" pitchFamily="34" charset="0"/>
        <a:buChar char="•"/>
        <a:defRPr lang="en-US" sz="2000" kern="1200" dirty="0" smtClean="0">
          <a:solidFill>
            <a:schemeClr val="tx1"/>
          </a:solidFill>
          <a:latin typeface="+mn-lt"/>
          <a:ea typeface="+mn-ea"/>
          <a:cs typeface="+mn-cs"/>
        </a:defRPr>
      </a:lvl1pPr>
      <a:lvl2pPr marL="520229" indent="-176636" algn="l" defTabSz="914286" rtl="0" eaLnBrk="1" latinLnBrk="0" hangingPunct="1">
        <a:lnSpc>
          <a:spcPct val="95000"/>
        </a:lnSpc>
        <a:spcBef>
          <a:spcPts val="457"/>
        </a:spcBef>
        <a:spcAft>
          <a:spcPts val="0"/>
        </a:spcAft>
        <a:buClr>
          <a:schemeClr val="tx2"/>
        </a:buClr>
        <a:buFont typeface="Arial" pitchFamily="34" charset="0"/>
        <a:buChar char="•"/>
        <a:defRPr lang="en-US" sz="1800" kern="1200" dirty="0" smtClean="0">
          <a:solidFill>
            <a:schemeClr val="tx1"/>
          </a:solidFill>
          <a:latin typeface="+mn-lt"/>
          <a:ea typeface="+mn-ea"/>
          <a:cs typeface="+mn-cs"/>
        </a:defRPr>
      </a:lvl2pPr>
      <a:lvl3pPr marL="1142857" indent="-228571" algn="l" defTabSz="914286" rtl="0" eaLnBrk="1" latinLnBrk="0" hangingPunct="1">
        <a:spcBef>
          <a:spcPct val="20000"/>
        </a:spcBef>
        <a:buFont typeface="Arial" pitchFamily="34" charset="0"/>
        <a:buNone/>
        <a:defRPr sz="2200" kern="1200">
          <a:solidFill>
            <a:schemeClr val="tx1"/>
          </a:solidFill>
          <a:latin typeface="+mn-lt"/>
          <a:ea typeface="+mn-ea"/>
          <a:cs typeface="+mn-cs"/>
        </a:defRPr>
      </a:lvl3pPr>
      <a:lvl4pPr marL="1600000" indent="-228571" algn="l" defTabSz="914286"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143" indent="-228571" algn="l" defTabSz="914286"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80" userDrawn="1">
          <p15:clr>
            <a:srgbClr val="F26B43"/>
          </p15:clr>
        </p15:guide>
        <p15:guide id="4" orient="horz" pos="468" userDrawn="1">
          <p15:clr>
            <a:srgbClr val="F26B43"/>
          </p15:clr>
        </p15:guide>
        <p15:guide id="5" pos="5280" userDrawn="1">
          <p15:clr>
            <a:srgbClr val="F26B43"/>
          </p15:clr>
        </p15:guide>
        <p15:guide id="6" orient="horz" pos="2772" userDrawn="1">
          <p15:clr>
            <a:srgbClr val="F26B43"/>
          </p15:clr>
        </p15:guide>
        <p15:guide id="9" orient="horz" pos="8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Express Scripts Mobile App</a:t>
            </a:r>
          </a:p>
        </p:txBody>
      </p:sp>
      <p:sp>
        <p:nvSpPr>
          <p:cNvPr id="6" name="Subtitle 5"/>
          <p:cNvSpPr>
            <a:spLocks noGrp="1"/>
          </p:cNvSpPr>
          <p:nvPr>
            <p:ph type="subTitle" idx="1"/>
          </p:nvPr>
        </p:nvSpPr>
        <p:spPr/>
        <p:txBody>
          <a:bodyPr/>
          <a:lstStyle/>
          <a:p>
            <a:r>
              <a:rPr lang="en-US" dirty="0"/>
              <a:t>Client Presentation</a:t>
            </a:r>
          </a:p>
        </p:txBody>
      </p:sp>
      <p:sp>
        <p:nvSpPr>
          <p:cNvPr id="7" name="Text Placeholder 6"/>
          <p:cNvSpPr>
            <a:spLocks noGrp="1"/>
          </p:cNvSpPr>
          <p:nvPr>
            <p:ph type="body" sz="quarter" idx="13"/>
          </p:nvPr>
        </p:nvSpPr>
        <p:spPr/>
        <p:txBody>
          <a:bodyPr/>
          <a:lstStyle/>
          <a:p>
            <a:r>
              <a:rPr lang="en-US" dirty="0"/>
              <a:t>2019</a:t>
            </a:r>
          </a:p>
        </p:txBody>
      </p:sp>
    </p:spTree>
    <p:extLst>
      <p:ext uri="{BB962C8B-B14F-4D97-AF65-F5344CB8AC3E}">
        <p14:creationId xmlns:p14="http://schemas.microsoft.com/office/powerpoint/2010/main" val="1624656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Peace of mind &amp; versatility</a:t>
            </a:r>
          </a:p>
        </p:txBody>
      </p:sp>
      <p:sp>
        <p:nvSpPr>
          <p:cNvPr id="3" name="Title 2"/>
          <p:cNvSpPr>
            <a:spLocks noGrp="1"/>
          </p:cNvSpPr>
          <p:nvPr>
            <p:ph type="title"/>
          </p:nvPr>
        </p:nvSpPr>
        <p:spPr/>
        <p:txBody>
          <a:bodyPr/>
          <a:lstStyle/>
          <a:p>
            <a:r>
              <a:rPr lang="en-US" dirty="0"/>
              <a:t>Dose </a:t>
            </a:r>
            <a:r>
              <a:rPr lang="en-US" dirty="0" smtClean="0"/>
              <a:t>Reminders</a:t>
            </a:r>
            <a:r>
              <a:rPr lang="en-US" dirty="0"/>
              <a:t/>
            </a:r>
            <a:br>
              <a:rPr lang="en-US" dirty="0"/>
            </a:br>
            <a:endParaRPr lang="en-US" dirty="0"/>
          </a:p>
        </p:txBody>
      </p:sp>
      <p:sp>
        <p:nvSpPr>
          <p:cNvPr id="7" name="TextBox 6"/>
          <p:cNvSpPr txBox="1"/>
          <p:nvPr/>
        </p:nvSpPr>
        <p:spPr>
          <a:xfrm>
            <a:off x="571450" y="2347978"/>
            <a:ext cx="3318873" cy="1015663"/>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000" dirty="0"/>
              <a:t>Easy step-by-step instructions accommodate multiple medicines</a:t>
            </a:r>
          </a:p>
        </p:txBody>
      </p:sp>
      <p:grpSp>
        <p:nvGrpSpPr>
          <p:cNvPr id="11" name="Group 10"/>
          <p:cNvGrpSpPr>
            <a:grpSpLocks noChangeAspect="1"/>
          </p:cNvGrpSpPr>
          <p:nvPr/>
        </p:nvGrpSpPr>
        <p:grpSpPr>
          <a:xfrm>
            <a:off x="4226103" y="472696"/>
            <a:ext cx="1992406" cy="4206240"/>
            <a:chOff x="4076416" y="582738"/>
            <a:chExt cx="1853804" cy="3913346"/>
          </a:xfrm>
        </p:grpSpPr>
        <p:pic>
          <p:nvPicPr>
            <p:cNvPr id="8" name="Picture 2" descr="C:\DESKTOP TEMP\iTunes Screen Shots Oct2014\iphone\iphone6_claims_and_history_1.jpg"/>
            <p:cNvPicPr>
              <a:picLocks noChangeAspect="1" noChangeArrowheads="1"/>
            </p:cNvPicPr>
            <p:nvPr/>
          </p:nvPicPr>
          <p:blipFill>
            <a:blip r:embed="rId3" cstate="email"/>
            <a:srcRect/>
            <a:stretch>
              <a:fillRect/>
            </a:stretch>
          </p:blipFill>
          <p:spPr bwMode="auto">
            <a:xfrm>
              <a:off x="4076416" y="582738"/>
              <a:ext cx="1853804" cy="3913346"/>
            </a:xfrm>
            <a:prstGeom prst="rect">
              <a:avLst/>
            </a:prstGeom>
            <a:noFill/>
          </p:spPr>
        </p:pic>
        <p:pic>
          <p:nvPicPr>
            <p:cNvPr id="4" name="Picture 3"/>
            <p:cNvPicPr>
              <a:picLocks noChangeAspect="1"/>
            </p:cNvPicPr>
            <p:nvPr/>
          </p:nvPicPr>
          <p:blipFill>
            <a:blip r:embed="rId4"/>
            <a:stretch>
              <a:fillRect/>
            </a:stretch>
          </p:blipFill>
          <p:spPr>
            <a:xfrm>
              <a:off x="4174039" y="1065978"/>
              <a:ext cx="1638011" cy="2905520"/>
            </a:xfrm>
            <a:prstGeom prst="rect">
              <a:avLst/>
            </a:prstGeom>
          </p:spPr>
        </p:pic>
      </p:grpSp>
      <p:grpSp>
        <p:nvGrpSpPr>
          <p:cNvPr id="12" name="Group 11"/>
          <p:cNvGrpSpPr>
            <a:grpSpLocks noChangeAspect="1"/>
          </p:cNvGrpSpPr>
          <p:nvPr/>
        </p:nvGrpSpPr>
        <p:grpSpPr>
          <a:xfrm>
            <a:off x="6475868" y="472696"/>
            <a:ext cx="1992406" cy="4206240"/>
            <a:chOff x="6060710" y="629267"/>
            <a:chExt cx="1853804" cy="3913346"/>
          </a:xfrm>
        </p:grpSpPr>
        <p:pic>
          <p:nvPicPr>
            <p:cNvPr id="9" name="Picture 2" descr="C:\DESKTOP TEMP\iTunes Screen Shots Oct2014\iphone\iphone6_claims_and_history_1.jpg"/>
            <p:cNvPicPr>
              <a:picLocks noChangeAspect="1" noChangeArrowheads="1"/>
            </p:cNvPicPr>
            <p:nvPr/>
          </p:nvPicPr>
          <p:blipFill>
            <a:blip r:embed="rId3" cstate="email"/>
            <a:srcRect/>
            <a:stretch>
              <a:fillRect/>
            </a:stretch>
          </p:blipFill>
          <p:spPr bwMode="auto">
            <a:xfrm>
              <a:off x="6060710" y="629267"/>
              <a:ext cx="1853804" cy="3913346"/>
            </a:xfrm>
            <a:prstGeom prst="rect">
              <a:avLst/>
            </a:prstGeom>
            <a:noFill/>
          </p:spPr>
        </p:pic>
        <p:pic>
          <p:nvPicPr>
            <p:cNvPr id="5" name="Picture 4"/>
            <p:cNvPicPr>
              <a:picLocks noChangeAspect="1"/>
            </p:cNvPicPr>
            <p:nvPr/>
          </p:nvPicPr>
          <p:blipFill>
            <a:blip r:embed="rId5"/>
            <a:stretch>
              <a:fillRect/>
            </a:stretch>
          </p:blipFill>
          <p:spPr>
            <a:xfrm>
              <a:off x="6122624" y="1062895"/>
              <a:ext cx="1664242" cy="2922251"/>
            </a:xfrm>
            <a:prstGeom prst="rect">
              <a:avLst/>
            </a:prstGeom>
          </p:spPr>
        </p:pic>
      </p:grpSp>
      <p:pic>
        <p:nvPicPr>
          <p:cNvPr id="10" name="Picture 9"/>
          <p:cNvPicPr>
            <a:picLocks noChangeAspect="1"/>
          </p:cNvPicPr>
          <p:nvPr/>
        </p:nvPicPr>
        <p:blipFill>
          <a:blip r:embed="rId6"/>
          <a:stretch>
            <a:fillRect/>
          </a:stretch>
        </p:blipFill>
        <p:spPr>
          <a:xfrm>
            <a:off x="1199614" y="3425890"/>
            <a:ext cx="1378486" cy="1233382"/>
          </a:xfrm>
          <a:prstGeom prst="rect">
            <a:avLst/>
          </a:prstGeom>
          <a:ln>
            <a:solidFill>
              <a:schemeClr val="bg1">
                <a:lumMod val="85000"/>
              </a:schemeClr>
            </a:solidFill>
          </a:ln>
        </p:spPr>
      </p:pic>
      <p:pic>
        <p:nvPicPr>
          <p:cNvPr id="14" name="Picture 13"/>
          <p:cNvPicPr>
            <a:picLocks noChangeAspect="1"/>
          </p:cNvPicPr>
          <p:nvPr/>
        </p:nvPicPr>
        <p:blipFill rotWithShape="1">
          <a:blip r:embed="rId7"/>
          <a:srcRect t="44314" b="39230"/>
          <a:stretch/>
        </p:blipFill>
        <p:spPr>
          <a:xfrm>
            <a:off x="570402" y="1296584"/>
            <a:ext cx="2878747" cy="837015"/>
          </a:xfrm>
          <a:prstGeom prst="rect">
            <a:avLst/>
          </a:prstGeom>
          <a:ln>
            <a:solidFill>
              <a:schemeClr val="bg1">
                <a:lumMod val="65000"/>
              </a:schemeClr>
            </a:solidFill>
          </a:ln>
        </p:spPr>
      </p:pic>
      <p:sp>
        <p:nvSpPr>
          <p:cNvPr id="13" name="TextBox 12"/>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40383636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a:p>
            <a:endParaRPr lang="en-US" dirty="0"/>
          </a:p>
        </p:txBody>
      </p:sp>
      <p:sp>
        <p:nvSpPr>
          <p:cNvPr id="3" name="Title 2"/>
          <p:cNvSpPr>
            <a:spLocks noGrp="1"/>
          </p:cNvSpPr>
          <p:nvPr>
            <p:ph type="title"/>
          </p:nvPr>
        </p:nvSpPr>
        <p:spPr>
          <a:xfrm>
            <a:off x="570402" y="573087"/>
            <a:ext cx="8003686" cy="948141"/>
          </a:xfrm>
        </p:spPr>
        <p:txBody>
          <a:bodyPr/>
          <a:lstStyle/>
          <a:p>
            <a:r>
              <a:rPr lang="en-US" dirty="0" smtClean="0"/>
              <a:t>Pay a Bill</a:t>
            </a:r>
            <a:endParaRPr lang="en-US" dirty="0"/>
          </a:p>
        </p:txBody>
      </p:sp>
      <p:sp>
        <p:nvSpPr>
          <p:cNvPr id="34" name="TextBox 33"/>
          <p:cNvSpPr txBox="1"/>
          <p:nvPr/>
        </p:nvSpPr>
        <p:spPr>
          <a:xfrm>
            <a:off x="5357852" y="4676464"/>
            <a:ext cx="1257075" cy="261610"/>
          </a:xfrm>
          <a:prstGeom prst="rect">
            <a:avLst/>
          </a:prstGeom>
          <a:noFill/>
        </p:spPr>
        <p:txBody>
          <a:bodyPr wrap="none" rtlCol="0">
            <a:spAutoFit/>
          </a:bodyPr>
          <a:lstStyle/>
          <a:p>
            <a:r>
              <a:rPr lang="en-US" sz="1100" dirty="0" smtClean="0">
                <a:ea typeface="Franklin Gothic Medium Cond" charset="0"/>
                <a:cs typeface="Franklin Gothic Medium Cond" charset="0"/>
              </a:rPr>
              <a:t>Subject to change</a:t>
            </a:r>
          </a:p>
        </p:txBody>
      </p:sp>
      <p:pic>
        <p:nvPicPr>
          <p:cNvPr id="27" name="Picture 26">
            <a:extLst>
              <a:ext uri="{FF2B5EF4-FFF2-40B4-BE49-F238E27FC236}">
                <a16:creationId xmlns:a16="http://schemas.microsoft.com/office/drawing/2014/main" id="{F2075A90-54F1-314D-BF22-3EA16B240E48}"/>
              </a:ext>
            </a:extLst>
          </p:cNvPr>
          <p:cNvPicPr>
            <a:picLocks noChangeAspect="1"/>
          </p:cNvPicPr>
          <p:nvPr/>
        </p:nvPicPr>
        <p:blipFill>
          <a:blip r:embed="rId3"/>
          <a:stretch>
            <a:fillRect/>
          </a:stretch>
        </p:blipFill>
        <p:spPr>
          <a:xfrm>
            <a:off x="461895" y="1051203"/>
            <a:ext cx="1920240" cy="3347037"/>
          </a:xfrm>
          <a:prstGeom prst="rect">
            <a:avLst/>
          </a:prstGeom>
        </p:spPr>
      </p:pic>
      <p:pic>
        <p:nvPicPr>
          <p:cNvPr id="28" name="Picture 27">
            <a:extLst>
              <a:ext uri="{FF2B5EF4-FFF2-40B4-BE49-F238E27FC236}">
                <a16:creationId xmlns:a16="http://schemas.microsoft.com/office/drawing/2014/main" id="{9DEDF4E1-DB61-F64A-9A1B-25AADE9A9637}"/>
              </a:ext>
            </a:extLst>
          </p:cNvPr>
          <p:cNvPicPr>
            <a:picLocks noChangeAspect="1"/>
          </p:cNvPicPr>
          <p:nvPr/>
        </p:nvPicPr>
        <p:blipFill>
          <a:blip r:embed="rId4"/>
          <a:stretch>
            <a:fillRect/>
          </a:stretch>
        </p:blipFill>
        <p:spPr>
          <a:xfrm>
            <a:off x="2681691" y="1047157"/>
            <a:ext cx="1928166" cy="3383280"/>
          </a:xfrm>
          <a:prstGeom prst="rect">
            <a:avLst/>
          </a:prstGeom>
        </p:spPr>
      </p:pic>
      <p:pic>
        <p:nvPicPr>
          <p:cNvPr id="29" name="Picture 28">
            <a:extLst>
              <a:ext uri="{FF2B5EF4-FFF2-40B4-BE49-F238E27FC236}">
                <a16:creationId xmlns:a16="http://schemas.microsoft.com/office/drawing/2014/main" id="{540CF36D-DB0B-C64C-BEA6-3C6D838AA688}"/>
              </a:ext>
            </a:extLst>
          </p:cNvPr>
          <p:cNvPicPr>
            <a:picLocks noChangeAspect="1"/>
          </p:cNvPicPr>
          <p:nvPr/>
        </p:nvPicPr>
        <p:blipFill>
          <a:blip r:embed="rId5"/>
          <a:stretch>
            <a:fillRect/>
          </a:stretch>
        </p:blipFill>
        <p:spPr>
          <a:xfrm>
            <a:off x="4813977" y="1047157"/>
            <a:ext cx="1929014" cy="3383280"/>
          </a:xfrm>
          <a:prstGeom prst="rect">
            <a:avLst/>
          </a:prstGeom>
        </p:spPr>
      </p:pic>
      <p:pic>
        <p:nvPicPr>
          <p:cNvPr id="30" name="Picture 29">
            <a:extLst>
              <a:ext uri="{FF2B5EF4-FFF2-40B4-BE49-F238E27FC236}">
                <a16:creationId xmlns:a16="http://schemas.microsoft.com/office/drawing/2014/main" id="{EF92D2C1-9927-7A4A-9746-F1F053DD6FFB}"/>
              </a:ext>
            </a:extLst>
          </p:cNvPr>
          <p:cNvPicPr>
            <a:picLocks noChangeAspect="1"/>
          </p:cNvPicPr>
          <p:nvPr/>
        </p:nvPicPr>
        <p:blipFill>
          <a:blip r:embed="rId6"/>
          <a:stretch>
            <a:fillRect/>
          </a:stretch>
        </p:blipFill>
        <p:spPr>
          <a:xfrm>
            <a:off x="6943783" y="1047157"/>
            <a:ext cx="1929861" cy="3383280"/>
          </a:xfrm>
          <a:prstGeom prst="rect">
            <a:avLst/>
          </a:prstGeom>
        </p:spPr>
      </p:pic>
    </p:spTree>
    <p:extLst>
      <p:ext uri="{BB962C8B-B14F-4D97-AF65-F5344CB8AC3E}">
        <p14:creationId xmlns:p14="http://schemas.microsoft.com/office/powerpoint/2010/main" val="1475723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Automatic Refills</a:t>
            </a:r>
          </a:p>
        </p:txBody>
      </p:sp>
      <p:sp>
        <p:nvSpPr>
          <p:cNvPr id="13" name="Title 1"/>
          <p:cNvSpPr txBox="1">
            <a:spLocks/>
          </p:cNvSpPr>
          <p:nvPr/>
        </p:nvSpPr>
        <p:spPr>
          <a:xfrm>
            <a:off x="501801" y="1097699"/>
            <a:ext cx="3082462" cy="3126607"/>
          </a:xfrm>
          <a:prstGeom prst="rect">
            <a:avLst/>
          </a:prstGeom>
          <a:noFill/>
        </p:spPr>
        <p:txBody>
          <a:bodyPr vert="horz" lIns="0" tIns="0" rIns="0" bIns="0" rtlCol="0" anchor="ctr">
            <a:noAutofit/>
          </a:bodyPr>
          <a:lstStyle/>
          <a:p>
            <a:pPr marL="342900" lvl="0" indent="-342900">
              <a:lnSpc>
                <a:spcPct val="105000"/>
              </a:lnSpc>
              <a:spcBef>
                <a:spcPct val="0"/>
              </a:spcBef>
              <a:spcAft>
                <a:spcPts val="600"/>
              </a:spcAft>
              <a:buClr>
                <a:schemeClr val="accent3"/>
              </a:buClr>
              <a:buFont typeface="Arial" panose="020B0604020202020204" pitchFamily="34" charset="0"/>
              <a:buChar char="•"/>
            </a:pPr>
            <a:r>
              <a:rPr lang="en-US" sz="2000" dirty="0" smtClean="0"/>
              <a:t>Home Delivery members can enroll eligible prescriptions </a:t>
            </a:r>
            <a:r>
              <a:rPr lang="en-US" sz="2000" dirty="0"/>
              <a:t>in automatic </a:t>
            </a:r>
            <a:r>
              <a:rPr lang="en-US" sz="2000" dirty="0" smtClean="0"/>
              <a:t>refills </a:t>
            </a:r>
          </a:p>
          <a:p>
            <a:pPr marL="342900" lvl="0" indent="-342900">
              <a:lnSpc>
                <a:spcPct val="105000"/>
              </a:lnSpc>
              <a:spcBef>
                <a:spcPct val="0"/>
              </a:spcBef>
              <a:spcAft>
                <a:spcPts val="600"/>
              </a:spcAft>
              <a:buClr>
                <a:schemeClr val="accent3"/>
              </a:buClr>
              <a:buFont typeface="Arial" panose="020B0604020202020204" pitchFamily="34" charset="0"/>
              <a:buChar char="•"/>
            </a:pPr>
            <a:r>
              <a:rPr lang="en-US" sz="2000" dirty="0" smtClean="0"/>
              <a:t>Auto refills can help </a:t>
            </a:r>
            <a:r>
              <a:rPr lang="en-US" sz="2000" dirty="0"/>
              <a:t>to ensure members always have their medicines when they need them</a:t>
            </a:r>
          </a:p>
        </p:txBody>
      </p:sp>
      <p:pic>
        <p:nvPicPr>
          <p:cNvPr id="5" name="Picture 4">
            <a:extLst>
              <a:ext uri="{FF2B5EF4-FFF2-40B4-BE49-F238E27FC236}">
                <a16:creationId xmlns:a16="http://schemas.microsoft.com/office/drawing/2014/main" id="{07866A65-2419-C349-A652-64F583D2E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304" y="452284"/>
            <a:ext cx="2142241" cy="4206240"/>
          </a:xfrm>
          <a:prstGeom prst="rect">
            <a:avLst/>
          </a:prstGeom>
        </p:spPr>
      </p:pic>
      <p:pic>
        <p:nvPicPr>
          <p:cNvPr id="16" name="Picture 15">
            <a:extLst>
              <a:ext uri="{FF2B5EF4-FFF2-40B4-BE49-F238E27FC236}">
                <a16:creationId xmlns:a16="http://schemas.microsoft.com/office/drawing/2014/main" id="{98733B7C-30A2-1742-B4AC-42BAB42DD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908" y="452284"/>
            <a:ext cx="2142241" cy="4206240"/>
          </a:xfrm>
          <a:prstGeom prst="rect">
            <a:avLst/>
          </a:prstGeom>
        </p:spPr>
      </p:pic>
      <p:sp>
        <p:nvSpPr>
          <p:cNvPr id="7" name="TextBox 6"/>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21680429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a:p>
            <a:endParaRPr lang="en-US" dirty="0"/>
          </a:p>
        </p:txBody>
      </p:sp>
      <p:sp>
        <p:nvSpPr>
          <p:cNvPr id="3" name="Title 2"/>
          <p:cNvSpPr>
            <a:spLocks noGrp="1"/>
          </p:cNvSpPr>
          <p:nvPr>
            <p:ph type="title"/>
          </p:nvPr>
        </p:nvSpPr>
        <p:spPr>
          <a:xfrm>
            <a:off x="570402" y="573087"/>
            <a:ext cx="8003686" cy="948141"/>
          </a:xfrm>
        </p:spPr>
        <p:txBody>
          <a:bodyPr/>
          <a:lstStyle/>
          <a:p>
            <a:r>
              <a:rPr lang="en-US" dirty="0"/>
              <a:t>D</a:t>
            </a:r>
            <a:r>
              <a:rPr lang="en-US" dirty="0" smtClean="0"/>
              <a:t>ays supply indicator</a:t>
            </a:r>
            <a:endParaRPr lang="en-US" dirty="0"/>
          </a:p>
        </p:txBody>
      </p:sp>
      <p:sp>
        <p:nvSpPr>
          <p:cNvPr id="34" name="TextBox 33"/>
          <p:cNvSpPr txBox="1"/>
          <p:nvPr/>
        </p:nvSpPr>
        <p:spPr>
          <a:xfrm>
            <a:off x="5357852" y="4676464"/>
            <a:ext cx="1257075" cy="261610"/>
          </a:xfrm>
          <a:prstGeom prst="rect">
            <a:avLst/>
          </a:prstGeom>
          <a:noFill/>
        </p:spPr>
        <p:txBody>
          <a:bodyPr wrap="none" rtlCol="0">
            <a:spAutoFit/>
          </a:bodyPr>
          <a:lstStyle/>
          <a:p>
            <a:r>
              <a:rPr lang="en-US" sz="1100" dirty="0" smtClean="0">
                <a:ea typeface="Franklin Gothic Medium Cond" charset="0"/>
                <a:cs typeface="Franklin Gothic Medium Cond" charset="0"/>
              </a:rPr>
              <a:t>Subject to change</a:t>
            </a:r>
          </a:p>
        </p:txBody>
      </p:sp>
      <p:pic>
        <p:nvPicPr>
          <p:cNvPr id="11" name="Picture 10">
            <a:extLst>
              <a:ext uri="{FF2B5EF4-FFF2-40B4-BE49-F238E27FC236}">
                <a16:creationId xmlns:a16="http://schemas.microsoft.com/office/drawing/2014/main" id="{1D7234D1-5CB5-674B-A8F5-B5F768E9EC77}"/>
              </a:ext>
            </a:extLst>
          </p:cNvPr>
          <p:cNvPicPr>
            <a:picLocks noChangeAspect="1"/>
          </p:cNvPicPr>
          <p:nvPr/>
        </p:nvPicPr>
        <p:blipFill>
          <a:blip r:embed="rId3"/>
          <a:stretch>
            <a:fillRect/>
          </a:stretch>
        </p:blipFill>
        <p:spPr>
          <a:xfrm>
            <a:off x="4322083" y="726550"/>
            <a:ext cx="1920240" cy="3691850"/>
          </a:xfrm>
          <a:prstGeom prst="rect">
            <a:avLst/>
          </a:prstGeom>
        </p:spPr>
      </p:pic>
      <p:pic>
        <p:nvPicPr>
          <p:cNvPr id="12" name="Picture 11">
            <a:extLst>
              <a:ext uri="{FF2B5EF4-FFF2-40B4-BE49-F238E27FC236}">
                <a16:creationId xmlns:a16="http://schemas.microsoft.com/office/drawing/2014/main" id="{AF7EA212-66C4-DA4C-8CEE-50BF0A82F8EA}"/>
              </a:ext>
            </a:extLst>
          </p:cNvPr>
          <p:cNvPicPr>
            <a:picLocks noChangeAspect="1"/>
          </p:cNvPicPr>
          <p:nvPr/>
        </p:nvPicPr>
        <p:blipFill>
          <a:blip r:embed="rId4"/>
          <a:stretch>
            <a:fillRect/>
          </a:stretch>
        </p:blipFill>
        <p:spPr>
          <a:xfrm>
            <a:off x="6542692" y="669360"/>
            <a:ext cx="2137550" cy="3749040"/>
          </a:xfrm>
          <a:prstGeom prst="rect">
            <a:avLst/>
          </a:prstGeom>
        </p:spPr>
      </p:pic>
      <p:sp>
        <p:nvSpPr>
          <p:cNvPr id="13" name="TextBox 12"/>
          <p:cNvSpPr txBox="1"/>
          <p:nvPr/>
        </p:nvSpPr>
        <p:spPr>
          <a:xfrm>
            <a:off x="431007" y="1146004"/>
            <a:ext cx="2690825" cy="2934650"/>
          </a:xfrm>
          <a:prstGeom prst="rect">
            <a:avLst/>
          </a:prstGeom>
          <a:noFill/>
        </p:spPr>
        <p:txBody>
          <a:bodyPr wrap="square" rtlCol="0">
            <a:spAutoFit/>
          </a:bodyPr>
          <a:lstStyle/>
          <a:p>
            <a:pPr marL="214313" indent="-214313">
              <a:lnSpc>
                <a:spcPct val="95000"/>
              </a:lnSpc>
              <a:spcBef>
                <a:spcPts val="525"/>
              </a:spcBef>
              <a:spcAft>
                <a:spcPts val="225"/>
              </a:spcAft>
              <a:buClr>
                <a:schemeClr val="accent3"/>
              </a:buClr>
              <a:buFont typeface="Arial" panose="020B0604020202020204" pitchFamily="34" charset="0"/>
              <a:buChar char="•"/>
            </a:pPr>
            <a:r>
              <a:rPr lang="en-US" sz="1600" dirty="0" smtClean="0"/>
              <a:t>Days supply indicator added allowing members to see the estimated days remaining of their existing prescription</a:t>
            </a:r>
          </a:p>
          <a:p>
            <a:pPr marL="214313" indent="-214313">
              <a:lnSpc>
                <a:spcPct val="95000"/>
              </a:lnSpc>
              <a:spcBef>
                <a:spcPts val="525"/>
              </a:spcBef>
              <a:spcAft>
                <a:spcPts val="225"/>
              </a:spcAft>
              <a:buClr>
                <a:schemeClr val="accent3"/>
              </a:buClr>
              <a:buFont typeface="Arial" panose="020B0604020202020204" pitchFamily="34" charset="0"/>
              <a:buChar char="•"/>
            </a:pPr>
            <a:r>
              <a:rPr lang="en-US" sz="1600" dirty="0" smtClean="0"/>
              <a:t>This enhancement was made based on direct member feedback we received from app users</a:t>
            </a:r>
          </a:p>
          <a:p>
            <a:pPr>
              <a:lnSpc>
                <a:spcPct val="95000"/>
              </a:lnSpc>
              <a:spcBef>
                <a:spcPts val="525"/>
              </a:spcBef>
              <a:spcAft>
                <a:spcPts val="225"/>
              </a:spcAft>
              <a:buClr>
                <a:schemeClr val="accent3"/>
              </a:buClr>
            </a:pPr>
            <a:endParaRPr lang="en-US" sz="1600" dirty="0" smtClean="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679798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a:xfrm>
            <a:off x="570402" y="573087"/>
            <a:ext cx="8003686" cy="948141"/>
          </a:xfrm>
        </p:spPr>
        <p:txBody>
          <a:bodyPr/>
          <a:lstStyle/>
          <a:p>
            <a:r>
              <a:rPr lang="en-US" dirty="0" smtClean="0"/>
              <a:t>Ability to hide a prescription </a:t>
            </a:r>
            <a:endParaRPr lang="en-US" dirty="0"/>
          </a:p>
        </p:txBody>
      </p:sp>
      <p:sp>
        <p:nvSpPr>
          <p:cNvPr id="34" name="TextBox 33"/>
          <p:cNvSpPr txBox="1"/>
          <p:nvPr/>
        </p:nvSpPr>
        <p:spPr>
          <a:xfrm>
            <a:off x="5357852" y="4676464"/>
            <a:ext cx="1257075" cy="261610"/>
          </a:xfrm>
          <a:prstGeom prst="rect">
            <a:avLst/>
          </a:prstGeom>
          <a:noFill/>
        </p:spPr>
        <p:txBody>
          <a:bodyPr wrap="none" rtlCol="0">
            <a:spAutoFit/>
          </a:bodyPr>
          <a:lstStyle/>
          <a:p>
            <a:r>
              <a:rPr lang="en-US" sz="1100" dirty="0" smtClean="0">
                <a:ea typeface="Franklin Gothic Medium Cond" charset="0"/>
                <a:cs typeface="Franklin Gothic Medium Cond" charset="0"/>
              </a:rPr>
              <a:t>Subject to change</a:t>
            </a:r>
          </a:p>
        </p:txBody>
      </p:sp>
      <p:sp>
        <p:nvSpPr>
          <p:cNvPr id="13" name="TextBox 12"/>
          <p:cNvSpPr txBox="1"/>
          <p:nvPr/>
        </p:nvSpPr>
        <p:spPr>
          <a:xfrm>
            <a:off x="318541" y="1113201"/>
            <a:ext cx="2427082" cy="3437864"/>
          </a:xfrm>
          <a:prstGeom prst="rect">
            <a:avLst/>
          </a:prstGeom>
          <a:noFill/>
        </p:spPr>
        <p:txBody>
          <a:bodyPr wrap="square" rtlCol="0">
            <a:spAutoFit/>
          </a:bodyPr>
          <a:lstStyle/>
          <a:p>
            <a:pPr marL="214313" indent="-214313">
              <a:lnSpc>
                <a:spcPct val="95000"/>
              </a:lnSpc>
              <a:spcBef>
                <a:spcPts val="525"/>
              </a:spcBef>
              <a:spcAft>
                <a:spcPts val="225"/>
              </a:spcAft>
              <a:buClr>
                <a:schemeClr val="accent3"/>
              </a:buClr>
              <a:buFont typeface="Arial" panose="020B0604020202020204" pitchFamily="34" charset="0"/>
              <a:buChar char="•"/>
            </a:pPr>
            <a:r>
              <a:rPr lang="en-US" sz="1600" dirty="0" smtClean="0"/>
              <a:t>Members can hide prescriptions they do not want to see </a:t>
            </a:r>
          </a:p>
          <a:p>
            <a:pPr marL="214313" indent="-214313">
              <a:lnSpc>
                <a:spcPct val="95000"/>
              </a:lnSpc>
              <a:spcBef>
                <a:spcPts val="525"/>
              </a:spcBef>
              <a:spcAft>
                <a:spcPts val="225"/>
              </a:spcAft>
              <a:buClr>
                <a:schemeClr val="accent3"/>
              </a:buClr>
              <a:buFont typeface="Arial" panose="020B0604020202020204" pitchFamily="34" charset="0"/>
              <a:buChar char="•"/>
            </a:pPr>
            <a:r>
              <a:rPr lang="en-US" sz="1600" dirty="0" smtClean="0"/>
              <a:t>And quickly see them again by selecting to show hidden prescriptions</a:t>
            </a:r>
          </a:p>
          <a:p>
            <a:pPr>
              <a:lnSpc>
                <a:spcPct val="95000"/>
              </a:lnSpc>
              <a:spcBef>
                <a:spcPts val="525"/>
              </a:spcBef>
              <a:spcAft>
                <a:spcPts val="225"/>
              </a:spcAft>
              <a:buClr>
                <a:schemeClr val="accent3"/>
              </a:buClr>
            </a:pPr>
            <a:endParaRPr lang="en-US" sz="1600" dirty="0" smtClean="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smtClean="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smtClean="0"/>
          </a:p>
        </p:txBody>
      </p:sp>
      <p:pic>
        <p:nvPicPr>
          <p:cNvPr id="9" name="Picture 8">
            <a:extLst>
              <a:ext uri="{FF2B5EF4-FFF2-40B4-BE49-F238E27FC236}">
                <a16:creationId xmlns:a16="http://schemas.microsoft.com/office/drawing/2014/main" id="{0DA908D1-E0D0-FA49-B6CB-884998981ED0}"/>
              </a:ext>
            </a:extLst>
          </p:cNvPr>
          <p:cNvPicPr>
            <a:picLocks noChangeAspect="1"/>
          </p:cNvPicPr>
          <p:nvPr/>
        </p:nvPicPr>
        <p:blipFill>
          <a:blip r:embed="rId3"/>
          <a:stretch>
            <a:fillRect/>
          </a:stretch>
        </p:blipFill>
        <p:spPr>
          <a:xfrm>
            <a:off x="2859666" y="1161566"/>
            <a:ext cx="1828800" cy="3183259"/>
          </a:xfrm>
          <a:prstGeom prst="rect">
            <a:avLst/>
          </a:prstGeom>
        </p:spPr>
      </p:pic>
      <p:pic>
        <p:nvPicPr>
          <p:cNvPr id="10" name="Picture 9">
            <a:extLst>
              <a:ext uri="{FF2B5EF4-FFF2-40B4-BE49-F238E27FC236}">
                <a16:creationId xmlns:a16="http://schemas.microsoft.com/office/drawing/2014/main" id="{A57C09CA-65E6-1D45-BC3F-779BA65F1D03}"/>
              </a:ext>
            </a:extLst>
          </p:cNvPr>
          <p:cNvPicPr>
            <a:picLocks noChangeAspect="1"/>
          </p:cNvPicPr>
          <p:nvPr/>
        </p:nvPicPr>
        <p:blipFill>
          <a:blip r:embed="rId4"/>
          <a:stretch>
            <a:fillRect/>
          </a:stretch>
        </p:blipFill>
        <p:spPr>
          <a:xfrm>
            <a:off x="4786127" y="1140059"/>
            <a:ext cx="1828800" cy="3226271"/>
          </a:xfrm>
          <a:prstGeom prst="rect">
            <a:avLst/>
          </a:prstGeom>
        </p:spPr>
      </p:pic>
      <p:pic>
        <p:nvPicPr>
          <p:cNvPr id="15" name="Picture 14">
            <a:extLst>
              <a:ext uri="{FF2B5EF4-FFF2-40B4-BE49-F238E27FC236}">
                <a16:creationId xmlns:a16="http://schemas.microsoft.com/office/drawing/2014/main" id="{433DE04E-6964-A644-8371-A2C082561395}"/>
              </a:ext>
            </a:extLst>
          </p:cNvPr>
          <p:cNvPicPr>
            <a:picLocks noChangeAspect="1"/>
          </p:cNvPicPr>
          <p:nvPr/>
        </p:nvPicPr>
        <p:blipFill>
          <a:blip r:embed="rId5"/>
          <a:stretch>
            <a:fillRect/>
          </a:stretch>
        </p:blipFill>
        <p:spPr>
          <a:xfrm>
            <a:off x="6744002" y="1161566"/>
            <a:ext cx="1737360" cy="3088640"/>
          </a:xfrm>
          <a:prstGeom prst="rect">
            <a:avLst/>
          </a:prstGeom>
        </p:spPr>
      </p:pic>
    </p:spTree>
    <p:extLst>
      <p:ext uri="{BB962C8B-B14F-4D97-AF65-F5344CB8AC3E}">
        <p14:creationId xmlns:p14="http://schemas.microsoft.com/office/powerpoint/2010/main" val="21421923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a:xfrm>
            <a:off x="570402" y="573087"/>
            <a:ext cx="8003686" cy="948141"/>
          </a:xfrm>
        </p:spPr>
        <p:txBody>
          <a:bodyPr/>
          <a:lstStyle/>
          <a:p>
            <a:r>
              <a:rPr lang="en-US" dirty="0" smtClean="0"/>
              <a:t>Account – Update address &amp; payment information </a:t>
            </a:r>
            <a:endParaRPr lang="en-US" dirty="0"/>
          </a:p>
        </p:txBody>
      </p:sp>
      <p:sp>
        <p:nvSpPr>
          <p:cNvPr id="34" name="TextBox 33"/>
          <p:cNvSpPr txBox="1"/>
          <p:nvPr/>
        </p:nvSpPr>
        <p:spPr>
          <a:xfrm>
            <a:off x="5357852" y="4676464"/>
            <a:ext cx="1257075" cy="261610"/>
          </a:xfrm>
          <a:prstGeom prst="rect">
            <a:avLst/>
          </a:prstGeom>
          <a:noFill/>
        </p:spPr>
        <p:txBody>
          <a:bodyPr wrap="none" rtlCol="0">
            <a:spAutoFit/>
          </a:bodyPr>
          <a:lstStyle/>
          <a:p>
            <a:r>
              <a:rPr lang="en-US" sz="1100" dirty="0" smtClean="0">
                <a:ea typeface="Franklin Gothic Medium Cond" charset="0"/>
                <a:cs typeface="Franklin Gothic Medium Cond" charset="0"/>
              </a:rPr>
              <a:t>Subject to change</a:t>
            </a:r>
          </a:p>
        </p:txBody>
      </p:sp>
      <p:sp>
        <p:nvSpPr>
          <p:cNvPr id="13" name="TextBox 12"/>
          <p:cNvSpPr txBox="1"/>
          <p:nvPr/>
        </p:nvSpPr>
        <p:spPr>
          <a:xfrm>
            <a:off x="410595" y="1642397"/>
            <a:ext cx="2427082" cy="2412455"/>
          </a:xfrm>
          <a:prstGeom prst="rect">
            <a:avLst/>
          </a:prstGeom>
          <a:noFill/>
        </p:spPr>
        <p:txBody>
          <a:bodyPr wrap="square" rtlCol="0">
            <a:spAutoFit/>
          </a:bodyPr>
          <a:lstStyle/>
          <a:p>
            <a:pPr marL="214313" indent="-214313">
              <a:lnSpc>
                <a:spcPct val="95000"/>
              </a:lnSpc>
              <a:spcBef>
                <a:spcPts val="525"/>
              </a:spcBef>
              <a:spcAft>
                <a:spcPts val="225"/>
              </a:spcAft>
              <a:buClr>
                <a:schemeClr val="accent3"/>
              </a:buClr>
              <a:buFont typeface="Arial" panose="020B0604020202020204" pitchFamily="34" charset="0"/>
              <a:buChar char="•"/>
            </a:pPr>
            <a:r>
              <a:rPr lang="en-US" sz="1600" dirty="0" smtClean="0"/>
              <a:t>Members have more information stored in the app account</a:t>
            </a:r>
          </a:p>
          <a:p>
            <a:pPr>
              <a:lnSpc>
                <a:spcPct val="95000"/>
              </a:lnSpc>
              <a:spcBef>
                <a:spcPts val="525"/>
              </a:spcBef>
              <a:spcAft>
                <a:spcPts val="225"/>
              </a:spcAft>
              <a:buClr>
                <a:schemeClr val="accent3"/>
              </a:buClr>
            </a:pPr>
            <a:endParaRPr lang="en-US" sz="1600" dirty="0" smtClean="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smtClean="0"/>
          </a:p>
          <a:p>
            <a:pPr marL="214313" indent="-214313">
              <a:lnSpc>
                <a:spcPct val="95000"/>
              </a:lnSpc>
              <a:spcBef>
                <a:spcPts val="525"/>
              </a:spcBef>
              <a:spcAft>
                <a:spcPts val="225"/>
              </a:spcAft>
              <a:buClr>
                <a:schemeClr val="accent3"/>
              </a:buClr>
              <a:buFont typeface="Arial" panose="020B0604020202020204" pitchFamily="34" charset="0"/>
              <a:buChar char="•"/>
            </a:pPr>
            <a:endParaRPr lang="en-US" sz="1600" dirty="0" smtClean="0"/>
          </a:p>
        </p:txBody>
      </p:sp>
      <p:pic>
        <p:nvPicPr>
          <p:cNvPr id="11" name="Picture 10">
            <a:extLst>
              <a:ext uri="{FF2B5EF4-FFF2-40B4-BE49-F238E27FC236}">
                <a16:creationId xmlns:a16="http://schemas.microsoft.com/office/drawing/2014/main" id="{45B1AA67-D9C0-4A49-A78B-E8AFFACDFC17}"/>
              </a:ext>
            </a:extLst>
          </p:cNvPr>
          <p:cNvPicPr>
            <a:picLocks noChangeAspect="1"/>
          </p:cNvPicPr>
          <p:nvPr/>
        </p:nvPicPr>
        <p:blipFill>
          <a:blip r:embed="rId3"/>
          <a:stretch>
            <a:fillRect/>
          </a:stretch>
        </p:blipFill>
        <p:spPr>
          <a:xfrm>
            <a:off x="3955724" y="983524"/>
            <a:ext cx="2089130" cy="3657600"/>
          </a:xfrm>
          <a:prstGeom prst="rect">
            <a:avLst/>
          </a:prstGeom>
        </p:spPr>
      </p:pic>
    </p:spTree>
    <p:extLst>
      <p:ext uri="{BB962C8B-B14F-4D97-AF65-F5344CB8AC3E}">
        <p14:creationId xmlns:p14="http://schemas.microsoft.com/office/powerpoint/2010/main" val="6635723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Pharmacy Options</a:t>
            </a:r>
            <a:br>
              <a:rPr lang="en-US" dirty="0"/>
            </a:br>
            <a:r>
              <a:rPr lang="en-US" dirty="0"/>
              <a:t>Find a Pharmacy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120" y="448497"/>
            <a:ext cx="2061304" cy="4206240"/>
          </a:xfrm>
          <a:prstGeom prst="rect">
            <a:avLst/>
          </a:prstGeom>
        </p:spPr>
      </p:pic>
      <p:grpSp>
        <p:nvGrpSpPr>
          <p:cNvPr id="5" name="Group 4"/>
          <p:cNvGrpSpPr>
            <a:grpSpLocks noChangeAspect="1"/>
          </p:cNvGrpSpPr>
          <p:nvPr/>
        </p:nvGrpSpPr>
        <p:grpSpPr>
          <a:xfrm>
            <a:off x="4124988" y="448497"/>
            <a:ext cx="2063625" cy="4206240"/>
            <a:chOff x="4144652" y="654976"/>
            <a:chExt cx="1837142" cy="374460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4652" y="654976"/>
              <a:ext cx="1837142" cy="3744605"/>
            </a:xfrm>
            <a:prstGeom prst="rect">
              <a:avLst/>
            </a:prstGeom>
          </p:spPr>
        </p:pic>
        <p:pic>
          <p:nvPicPr>
            <p:cNvPr id="4" name="Picture 3"/>
            <p:cNvPicPr>
              <a:picLocks noChangeAspect="1"/>
            </p:cNvPicPr>
            <p:nvPr/>
          </p:nvPicPr>
          <p:blipFill>
            <a:blip r:embed="rId5"/>
            <a:stretch>
              <a:fillRect/>
            </a:stretch>
          </p:blipFill>
          <p:spPr>
            <a:xfrm>
              <a:off x="4246715" y="1023277"/>
              <a:ext cx="1665918" cy="2913724"/>
            </a:xfrm>
            <a:prstGeom prst="rect">
              <a:avLst/>
            </a:prstGeom>
          </p:spPr>
        </p:pic>
      </p:grpSp>
      <p:sp>
        <p:nvSpPr>
          <p:cNvPr id="10" name="Title 1"/>
          <p:cNvSpPr txBox="1">
            <a:spLocks/>
          </p:cNvSpPr>
          <p:nvPr/>
        </p:nvSpPr>
        <p:spPr>
          <a:xfrm>
            <a:off x="501800" y="1185010"/>
            <a:ext cx="3082462" cy="2137559"/>
          </a:xfrm>
          <a:prstGeom prst="rect">
            <a:avLst/>
          </a:prstGeom>
          <a:noFill/>
        </p:spPr>
        <p:txBody>
          <a:bodyPr vert="horz" lIns="0" tIns="0" rIns="0" bIns="0" rtlCol="0" anchor="ctr">
            <a:noAutofit/>
          </a:bodyPr>
          <a:lstStyle/>
          <a:p>
            <a:pPr marL="342900" lvl="0" indent="-342900">
              <a:lnSpc>
                <a:spcPct val="105000"/>
              </a:lnSpc>
              <a:spcBef>
                <a:spcPct val="0"/>
              </a:spcBef>
              <a:buClr>
                <a:schemeClr val="accent3"/>
              </a:buClr>
              <a:buFont typeface="Arial" panose="020B0604020202020204" pitchFamily="34" charset="0"/>
              <a:buChar char="•"/>
            </a:pPr>
            <a:r>
              <a:rPr lang="en-US" sz="2000" dirty="0" smtClean="0"/>
              <a:t>Find nearby in-network pharmacies and access driving directions</a:t>
            </a:r>
            <a:endParaRPr lang="en-US" sz="2000" dirty="0"/>
          </a:p>
        </p:txBody>
      </p:sp>
      <p:sp>
        <p:nvSpPr>
          <p:cNvPr id="11" name="TextBox 10"/>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20185253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Price a Medication</a:t>
            </a:r>
            <a:br>
              <a:rPr lang="en-US" dirty="0"/>
            </a:br>
            <a:endParaRPr lang="en-US" dirty="0"/>
          </a:p>
        </p:txBody>
      </p:sp>
      <p:sp>
        <p:nvSpPr>
          <p:cNvPr id="10" name="TextBox 9"/>
          <p:cNvSpPr txBox="1"/>
          <p:nvPr/>
        </p:nvSpPr>
        <p:spPr>
          <a:xfrm>
            <a:off x="570402" y="1893684"/>
            <a:ext cx="3103587" cy="1323439"/>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000" dirty="0"/>
              <a:t>Pricing and coverage information </a:t>
            </a:r>
          </a:p>
          <a:p>
            <a:pPr marL="463550" indent="-285750">
              <a:buClr>
                <a:schemeClr val="bg1"/>
              </a:buClr>
              <a:buFont typeface="Arial" panose="020B0604020202020204" pitchFamily="34" charset="0"/>
              <a:buChar char="•"/>
            </a:pPr>
            <a:r>
              <a:rPr lang="en-US" sz="2000" dirty="0">
                <a:solidFill>
                  <a:schemeClr val="accent3"/>
                </a:solidFill>
                <a:latin typeface="+mj-lt"/>
              </a:rPr>
              <a:t>@</a:t>
            </a:r>
            <a:r>
              <a:rPr lang="en-US" sz="2000" dirty="0"/>
              <a:t> home delivery </a:t>
            </a:r>
            <a:br>
              <a:rPr lang="en-US" sz="2000" dirty="0"/>
            </a:br>
            <a:r>
              <a:rPr lang="en-US" sz="2000" dirty="0">
                <a:solidFill>
                  <a:schemeClr val="accent3"/>
                </a:solidFill>
                <a:latin typeface="+mj-lt"/>
              </a:rPr>
              <a:t>@</a:t>
            </a:r>
            <a:r>
              <a:rPr lang="en-US" sz="2000" dirty="0"/>
              <a:t> retail pharmacies</a:t>
            </a:r>
          </a:p>
        </p:txBody>
      </p:sp>
      <p:pic>
        <p:nvPicPr>
          <p:cNvPr id="5" name="Picture 4">
            <a:extLst>
              <a:ext uri="{FF2B5EF4-FFF2-40B4-BE49-F238E27FC236}">
                <a16:creationId xmlns:a16="http://schemas.microsoft.com/office/drawing/2014/main" id="{A6A5362F-4B7F-0245-92CA-FEBC8B9D6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7128" y="452284"/>
            <a:ext cx="2142241" cy="4206240"/>
          </a:xfrm>
          <a:prstGeom prst="rect">
            <a:avLst/>
          </a:prstGeom>
        </p:spPr>
      </p:pic>
      <p:pic>
        <p:nvPicPr>
          <p:cNvPr id="9" name="Picture 8">
            <a:extLst>
              <a:ext uri="{FF2B5EF4-FFF2-40B4-BE49-F238E27FC236}">
                <a16:creationId xmlns:a16="http://schemas.microsoft.com/office/drawing/2014/main" id="{396786FC-46AC-9B4F-9A94-9371A6778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9963" y="452284"/>
            <a:ext cx="2142241" cy="4206240"/>
          </a:xfrm>
          <a:prstGeom prst="rect">
            <a:avLst/>
          </a:prstGeom>
        </p:spPr>
      </p:pic>
      <p:sp>
        <p:nvSpPr>
          <p:cNvPr id="7" name="TextBox 6"/>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37087117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Claims and History</a:t>
            </a:r>
            <a:br>
              <a:rPr lang="en-US" dirty="0"/>
            </a:br>
            <a:endParaRPr lang="en-US" dirty="0"/>
          </a:p>
        </p:txBody>
      </p:sp>
      <p:pic>
        <p:nvPicPr>
          <p:cNvPr id="11" name="Picture 10">
            <a:extLst>
              <a:ext uri="{FF2B5EF4-FFF2-40B4-BE49-F238E27FC236}">
                <a16:creationId xmlns:a16="http://schemas.microsoft.com/office/drawing/2014/main" id="{230AA864-A651-8D40-9955-DE027205A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288" y="461614"/>
            <a:ext cx="2142241" cy="4206240"/>
          </a:xfrm>
          <a:prstGeom prst="rect">
            <a:avLst/>
          </a:prstGeom>
        </p:spPr>
      </p:pic>
      <p:pic>
        <p:nvPicPr>
          <p:cNvPr id="13" name="Picture 12">
            <a:extLst>
              <a:ext uri="{FF2B5EF4-FFF2-40B4-BE49-F238E27FC236}">
                <a16:creationId xmlns:a16="http://schemas.microsoft.com/office/drawing/2014/main" id="{E6388D68-3CC7-9247-9290-C02B8DB73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4043" y="441950"/>
            <a:ext cx="2142241" cy="4206240"/>
          </a:xfrm>
          <a:prstGeom prst="rect">
            <a:avLst/>
          </a:prstGeom>
        </p:spPr>
      </p:pic>
      <p:sp>
        <p:nvSpPr>
          <p:cNvPr id="6" name="Title 1"/>
          <p:cNvSpPr txBox="1">
            <a:spLocks/>
          </p:cNvSpPr>
          <p:nvPr/>
        </p:nvSpPr>
        <p:spPr>
          <a:xfrm>
            <a:off x="570402" y="915988"/>
            <a:ext cx="2654951" cy="2137559"/>
          </a:xfrm>
          <a:prstGeom prst="rect">
            <a:avLst/>
          </a:prstGeom>
          <a:noFill/>
        </p:spPr>
        <p:txBody>
          <a:bodyPr vert="horz" lIns="0" tIns="0" rIns="0" bIns="0" rtlCol="0" anchor="ctr">
            <a:noAutofit/>
          </a:bodyPr>
          <a:lstStyle/>
          <a:p>
            <a:pPr marL="342900" lvl="0" indent="-342900">
              <a:lnSpc>
                <a:spcPct val="105000"/>
              </a:lnSpc>
              <a:spcBef>
                <a:spcPct val="0"/>
              </a:spcBef>
              <a:buClr>
                <a:schemeClr val="accent3"/>
              </a:buClr>
              <a:buFont typeface="Arial" panose="020B0604020202020204" pitchFamily="34" charset="0"/>
              <a:buChar char="•"/>
            </a:pPr>
            <a:r>
              <a:rPr lang="en-US" sz="2000" dirty="0" smtClean="0"/>
              <a:t>View prescription history and payment information</a:t>
            </a:r>
            <a:endParaRPr lang="en-US" sz="2000" dirty="0"/>
          </a:p>
        </p:txBody>
      </p:sp>
      <p:sp>
        <p:nvSpPr>
          <p:cNvPr id="7" name="TextBox 6"/>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16202820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Member ID Card</a:t>
            </a:r>
            <a:br>
              <a:rPr lang="en-US" dirty="0"/>
            </a:br>
            <a:endParaRPr lang="en-US" dirty="0"/>
          </a:p>
        </p:txBody>
      </p:sp>
      <p:sp>
        <p:nvSpPr>
          <p:cNvPr id="7" name="TextBox 6"/>
          <p:cNvSpPr txBox="1"/>
          <p:nvPr/>
        </p:nvSpPr>
        <p:spPr>
          <a:xfrm>
            <a:off x="359094" y="1350268"/>
            <a:ext cx="3633297" cy="707886"/>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000" dirty="0"/>
              <a:t>Two-sided virtual ID card goes where the member goes</a:t>
            </a:r>
          </a:p>
        </p:txBody>
      </p:sp>
      <p:grpSp>
        <p:nvGrpSpPr>
          <p:cNvPr id="5" name="Group 4"/>
          <p:cNvGrpSpPr>
            <a:grpSpLocks noChangeAspect="1"/>
          </p:cNvGrpSpPr>
          <p:nvPr/>
        </p:nvGrpSpPr>
        <p:grpSpPr>
          <a:xfrm>
            <a:off x="5364119" y="543592"/>
            <a:ext cx="1992552" cy="4206240"/>
            <a:chOff x="5814355" y="615076"/>
            <a:chExt cx="1853804" cy="3913346"/>
          </a:xfrm>
        </p:grpSpPr>
        <p:pic>
          <p:nvPicPr>
            <p:cNvPr id="9" name="Picture 2" descr="C:\DESKTOP TEMP\iTunes Screen Shots Oct2014\iphone\iphone6_claims_and_history_1.jpg"/>
            <p:cNvPicPr>
              <a:picLocks noChangeAspect="1" noChangeArrowheads="1"/>
            </p:cNvPicPr>
            <p:nvPr/>
          </p:nvPicPr>
          <p:blipFill>
            <a:blip r:embed="rId3" cstate="email"/>
            <a:srcRect/>
            <a:stretch>
              <a:fillRect/>
            </a:stretch>
          </p:blipFill>
          <p:spPr bwMode="auto">
            <a:xfrm>
              <a:off x="5814355" y="615076"/>
              <a:ext cx="1853804" cy="3913346"/>
            </a:xfrm>
            <a:prstGeom prst="rect">
              <a:avLst/>
            </a:prstGeom>
            <a:noFill/>
          </p:spPr>
        </p:pic>
        <p:pic>
          <p:nvPicPr>
            <p:cNvPr id="4" name="Picture 3"/>
            <p:cNvPicPr>
              <a:picLocks noChangeAspect="1"/>
            </p:cNvPicPr>
            <p:nvPr/>
          </p:nvPicPr>
          <p:blipFill>
            <a:blip r:embed="rId4"/>
            <a:stretch>
              <a:fillRect/>
            </a:stretch>
          </p:blipFill>
          <p:spPr>
            <a:xfrm>
              <a:off x="5912000" y="1051457"/>
              <a:ext cx="1655388" cy="2936343"/>
            </a:xfrm>
            <a:prstGeom prst="rect">
              <a:avLst/>
            </a:prstGeom>
          </p:spPr>
        </p:pic>
      </p:grpSp>
      <p:sp>
        <p:nvSpPr>
          <p:cNvPr id="8" name="TextBox 7"/>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14448123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BCD08F-81C8-3D49-88B6-6F9BC6725DDF}"/>
              </a:ext>
            </a:extLst>
          </p:cNvPr>
          <p:cNvSpPr>
            <a:spLocks noGrp="1"/>
          </p:cNvSpPr>
          <p:nvPr>
            <p:ph type="body" sz="quarter" idx="13"/>
          </p:nvPr>
        </p:nvSpPr>
        <p:spPr/>
        <p:txBody>
          <a:bodyPr/>
          <a:lstStyle/>
          <a:p>
            <a:r>
              <a:rPr lang="en-US" dirty="0" smtClean="0"/>
              <a:t>Digital focus</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4956" r="14438"/>
          <a:stretch/>
        </p:blipFill>
        <p:spPr>
          <a:xfrm>
            <a:off x="4896398" y="0"/>
            <a:ext cx="4247601" cy="4672361"/>
          </a:xfrm>
          <a:prstGeom prst="rect">
            <a:avLst/>
          </a:prstGeom>
        </p:spPr>
      </p:pic>
      <p:sp>
        <p:nvSpPr>
          <p:cNvPr id="12" name="Content Placeholder 2">
            <a:extLst>
              <a:ext uri="{FF2B5EF4-FFF2-40B4-BE49-F238E27FC236}">
                <a16:creationId xmlns:a16="http://schemas.microsoft.com/office/drawing/2014/main" id="{C5F0FCC5-1A12-4FAA-84D0-91114A08571F}"/>
              </a:ext>
            </a:extLst>
          </p:cNvPr>
          <p:cNvSpPr txBox="1">
            <a:spLocks/>
          </p:cNvSpPr>
          <p:nvPr/>
        </p:nvSpPr>
        <p:spPr>
          <a:xfrm>
            <a:off x="557454" y="3844221"/>
            <a:ext cx="2175946" cy="706301"/>
          </a:xfrm>
          <a:prstGeom prst="rect">
            <a:avLst/>
          </a:prstGeom>
        </p:spPr>
        <p:txBody>
          <a:bodyPr lIns="0"/>
          <a:lstStyle>
            <a:lvl1pPr marL="233363" indent="-233363" algn="l" defTabSz="914400" rtl="0" eaLnBrk="1" latinLnBrk="0" hangingPunct="1">
              <a:lnSpc>
                <a:spcPct val="95000"/>
              </a:lnSpc>
              <a:spcBef>
                <a:spcPts val="600"/>
              </a:spcBef>
              <a:spcAft>
                <a:spcPts val="400"/>
              </a:spcAft>
              <a:buClr>
                <a:schemeClr val="accent3"/>
              </a:buClr>
              <a:buSzPct val="110000"/>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600"/>
              </a:spcBef>
              <a:spcAft>
                <a:spcPts val="400"/>
              </a:spcAft>
              <a:buClr>
                <a:schemeClr val="tx2"/>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2238" indent="-122238">
              <a:spcBef>
                <a:spcPts val="525"/>
              </a:spcBef>
              <a:spcAft>
                <a:spcPts val="225"/>
              </a:spcAft>
              <a:buSzTx/>
              <a:defRPr/>
            </a:pPr>
            <a:r>
              <a:rPr lang="en-US" sz="1400" dirty="0">
                <a:ea typeface="Franklin Gothic Medium Cond" charset="0"/>
                <a:cs typeface="Franklin Gothic Medium Cond" charset="0"/>
              </a:rPr>
              <a:t>#1 in </a:t>
            </a:r>
            <a:r>
              <a:rPr lang="en-US" sz="1400" u="sng" dirty="0" smtClean="0">
                <a:ea typeface="Franklin Gothic Medium Cond" charset="0"/>
                <a:cs typeface="Franklin Gothic Medium Cond" charset="0"/>
              </a:rPr>
              <a:t>Overall Satisfaction</a:t>
            </a:r>
            <a:r>
              <a:rPr lang="en-US" sz="1400" dirty="0" smtClean="0">
                <a:ea typeface="Franklin Gothic Medium Cond" charset="0"/>
                <a:cs typeface="Franklin Gothic Medium Cond" charset="0"/>
              </a:rPr>
              <a:t> </a:t>
            </a:r>
            <a:r>
              <a:rPr lang="en-US" sz="1400" dirty="0">
                <a:ea typeface="Franklin Gothic Medium Cond" charset="0"/>
                <a:cs typeface="Franklin Gothic Medium Cond" charset="0"/>
              </a:rPr>
              <a:t>for PBMs with more than 20M </a:t>
            </a:r>
            <a:r>
              <a:rPr lang="en-US" sz="1400" dirty="0" smtClean="0">
                <a:ea typeface="Franklin Gothic Medium Cond" charset="0"/>
                <a:cs typeface="Franklin Gothic Medium Cond" charset="0"/>
              </a:rPr>
              <a:t>members</a:t>
            </a:r>
            <a:endParaRPr lang="en-US" sz="1400" dirty="0">
              <a:cs typeface="Rubik" charset="0"/>
            </a:endParaRPr>
          </a:p>
        </p:txBody>
      </p:sp>
      <p:sp>
        <p:nvSpPr>
          <p:cNvPr id="13" name="TextBox 12"/>
          <p:cNvSpPr txBox="1"/>
          <p:nvPr/>
        </p:nvSpPr>
        <p:spPr>
          <a:xfrm>
            <a:off x="380045" y="4687000"/>
            <a:ext cx="3840014" cy="230832"/>
          </a:xfrm>
          <a:prstGeom prst="rect">
            <a:avLst/>
          </a:prstGeom>
          <a:noFill/>
        </p:spPr>
        <p:txBody>
          <a:bodyPr wrap="square" rtlCol="0">
            <a:spAutoFit/>
          </a:bodyPr>
          <a:lstStyle/>
          <a:p>
            <a:r>
              <a:rPr lang="en-US" sz="900" dirty="0"/>
              <a:t>* 2018 PBMI PBM Customer Satisfaction Report</a:t>
            </a:r>
          </a:p>
        </p:txBody>
      </p:sp>
      <p:sp>
        <p:nvSpPr>
          <p:cNvPr id="14" name="Content Placeholder 2">
            <a:extLst>
              <a:ext uri="{FF2B5EF4-FFF2-40B4-BE49-F238E27FC236}">
                <a16:creationId xmlns:a16="http://schemas.microsoft.com/office/drawing/2014/main" id="{C5F0FCC5-1A12-4FAA-84D0-91114A08571F}"/>
              </a:ext>
            </a:extLst>
          </p:cNvPr>
          <p:cNvSpPr txBox="1">
            <a:spLocks/>
          </p:cNvSpPr>
          <p:nvPr/>
        </p:nvSpPr>
        <p:spPr>
          <a:xfrm>
            <a:off x="2779076" y="3844221"/>
            <a:ext cx="2161925" cy="727776"/>
          </a:xfrm>
          <a:prstGeom prst="rect">
            <a:avLst/>
          </a:prstGeom>
        </p:spPr>
        <p:txBody>
          <a:bodyPr lIns="0"/>
          <a:lstStyle>
            <a:lvl1pPr marL="233363" indent="-233363" algn="l" defTabSz="914400" rtl="0" eaLnBrk="1" latinLnBrk="0" hangingPunct="1">
              <a:lnSpc>
                <a:spcPct val="95000"/>
              </a:lnSpc>
              <a:spcBef>
                <a:spcPts val="600"/>
              </a:spcBef>
              <a:spcAft>
                <a:spcPts val="400"/>
              </a:spcAft>
              <a:buClr>
                <a:schemeClr val="accent3"/>
              </a:buClr>
              <a:buSzPct val="110000"/>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600"/>
              </a:spcBef>
              <a:spcAft>
                <a:spcPts val="400"/>
              </a:spcAft>
              <a:buClr>
                <a:schemeClr val="tx2"/>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2238" indent="-122238">
              <a:spcBef>
                <a:spcPts val="525"/>
              </a:spcBef>
              <a:spcAft>
                <a:spcPts val="225"/>
              </a:spcAft>
              <a:buSzTx/>
              <a:defRPr/>
            </a:pPr>
            <a:r>
              <a:rPr lang="en-US" sz="1400" dirty="0" smtClean="0">
                <a:cs typeface="Rubik" charset="0"/>
              </a:rPr>
              <a:t>Tied </a:t>
            </a:r>
            <a:r>
              <a:rPr lang="en-US" sz="1400" dirty="0">
                <a:cs typeface="Rubik" charset="0"/>
              </a:rPr>
              <a:t>for first in member satisfaction for “website for members”</a:t>
            </a:r>
            <a:endParaRPr lang="en-US" sz="1400" dirty="0"/>
          </a:p>
        </p:txBody>
      </p:sp>
      <p:sp>
        <p:nvSpPr>
          <p:cNvPr id="15" name="Rectangle 14"/>
          <p:cNvSpPr/>
          <p:nvPr/>
        </p:nvSpPr>
        <p:spPr>
          <a:xfrm>
            <a:off x="380045" y="1783033"/>
            <a:ext cx="8763954" cy="1852244"/>
          </a:xfrm>
          <a:prstGeom prst="rect">
            <a:avLst/>
          </a:prstGeom>
          <a:gradFill>
            <a:gsLst>
              <a:gs pos="100000">
                <a:schemeClr val="tx2">
                  <a:alpha val="40000"/>
                </a:schemeClr>
              </a:gs>
              <a:gs pos="0">
                <a:schemeClr val="accent2"/>
              </a:gs>
            </a:gsLst>
            <a:lin ang="18900000" scaled="1"/>
          </a:gradFill>
        </p:spPr>
        <p:txBody>
          <a:bodyPr wrap="square" lIns="91440" tIns="91440" rIns="91440" bIns="91440" rtlCol="0" anchor="ctr">
            <a:noAutofit/>
          </a:bodyPr>
          <a:lstStyle/>
          <a:p>
            <a:pPr marL="119063">
              <a:lnSpc>
                <a:spcPct val="90000"/>
              </a:lnSpc>
              <a:spcBef>
                <a:spcPts val="600"/>
              </a:spcBef>
              <a:spcAft>
                <a:spcPts val="450"/>
              </a:spcAft>
              <a:buClr>
                <a:schemeClr val="accent4"/>
              </a:buClr>
            </a:pPr>
            <a:endParaRPr lang="en-US" sz="1200" cap="all" dirty="0" smtClean="0">
              <a:solidFill>
                <a:schemeClr val="bg1"/>
              </a:solidFill>
              <a:latin typeface="+mj-lt"/>
            </a:endParaRPr>
          </a:p>
          <a:p>
            <a:pPr marL="119063">
              <a:lnSpc>
                <a:spcPct val="90000"/>
              </a:lnSpc>
              <a:spcBef>
                <a:spcPts val="600"/>
              </a:spcBef>
              <a:spcAft>
                <a:spcPts val="450"/>
              </a:spcAft>
              <a:buClr>
                <a:schemeClr val="accent4"/>
              </a:buClr>
            </a:pPr>
            <a:r>
              <a:rPr lang="en-US" sz="2800" cap="all" dirty="0" smtClean="0">
                <a:solidFill>
                  <a:schemeClr val="bg1"/>
                </a:solidFill>
                <a:latin typeface="+mj-lt"/>
              </a:rPr>
              <a:t>Through </a:t>
            </a:r>
            <a:r>
              <a:rPr lang="en-US" sz="2800" cap="all" dirty="0">
                <a:solidFill>
                  <a:schemeClr val="bg1"/>
                </a:solidFill>
                <a:latin typeface="+mj-lt"/>
              </a:rPr>
              <a:t>simple, </a:t>
            </a:r>
          </a:p>
          <a:p>
            <a:pPr marL="119063">
              <a:lnSpc>
                <a:spcPct val="90000"/>
              </a:lnSpc>
              <a:spcAft>
                <a:spcPts val="450"/>
              </a:spcAft>
              <a:buClr>
                <a:schemeClr val="accent4"/>
              </a:buClr>
            </a:pPr>
            <a:r>
              <a:rPr lang="en-US" sz="2800" cap="all" dirty="0">
                <a:solidFill>
                  <a:schemeClr val="bg1"/>
                </a:solidFill>
                <a:latin typeface="+mj-lt"/>
              </a:rPr>
              <a:t>empowering </a:t>
            </a:r>
          </a:p>
          <a:p>
            <a:pPr marL="119063">
              <a:lnSpc>
                <a:spcPct val="90000"/>
              </a:lnSpc>
              <a:spcAft>
                <a:spcPts val="450"/>
              </a:spcAft>
              <a:buClr>
                <a:schemeClr val="accent4"/>
              </a:buClr>
            </a:pPr>
            <a:r>
              <a:rPr lang="en-US" sz="2800" cap="all" dirty="0">
                <a:solidFill>
                  <a:schemeClr val="bg1"/>
                </a:solidFill>
                <a:latin typeface="+mj-lt"/>
              </a:rPr>
              <a:t>digital experiences</a:t>
            </a:r>
          </a:p>
          <a:p>
            <a:pPr algn="ctr">
              <a:lnSpc>
                <a:spcPct val="90000"/>
              </a:lnSpc>
              <a:spcAft>
                <a:spcPts val="700"/>
              </a:spcAft>
            </a:pPr>
            <a:endParaRPr lang="en-US" dirty="0" err="1">
              <a:solidFill>
                <a:schemeClr val="bg1"/>
              </a:solidFill>
            </a:endParaRPr>
          </a:p>
        </p:txBody>
      </p:sp>
      <p:sp>
        <p:nvSpPr>
          <p:cNvPr id="18" name="Content Placeholder 2">
            <a:extLst>
              <a:ext uri="{FF2B5EF4-FFF2-40B4-BE49-F238E27FC236}">
                <a16:creationId xmlns:a16="http://schemas.microsoft.com/office/drawing/2014/main" id="{C5F0FCC5-1A12-4FAA-84D0-91114A08571F}"/>
              </a:ext>
            </a:extLst>
          </p:cNvPr>
          <p:cNvSpPr txBox="1">
            <a:spLocks/>
          </p:cNvSpPr>
          <p:nvPr/>
        </p:nvSpPr>
        <p:spPr>
          <a:xfrm>
            <a:off x="5146794" y="2632115"/>
            <a:ext cx="2971295" cy="858065"/>
          </a:xfrm>
          <a:prstGeom prst="rect">
            <a:avLst/>
          </a:prstGeom>
        </p:spPr>
        <p:txBody>
          <a:bodyPr lIns="0"/>
          <a:lstStyle>
            <a:lvl1pPr marL="233363" indent="-233363" algn="l" defTabSz="914400" rtl="0" eaLnBrk="1" latinLnBrk="0" hangingPunct="1">
              <a:lnSpc>
                <a:spcPct val="95000"/>
              </a:lnSpc>
              <a:spcBef>
                <a:spcPts val="600"/>
              </a:spcBef>
              <a:spcAft>
                <a:spcPts val="400"/>
              </a:spcAft>
              <a:buClr>
                <a:schemeClr val="accent3"/>
              </a:buClr>
              <a:buSzPct val="110000"/>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600"/>
              </a:spcBef>
              <a:spcAft>
                <a:spcPts val="400"/>
              </a:spcAft>
              <a:buClr>
                <a:schemeClr val="tx2"/>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25"/>
              </a:spcBef>
              <a:spcAft>
                <a:spcPts val="225"/>
              </a:spcAft>
              <a:buSzTx/>
              <a:buNone/>
              <a:defRPr/>
            </a:pPr>
            <a:r>
              <a:rPr lang="en-US" sz="1400" dirty="0">
                <a:solidFill>
                  <a:schemeClr val="bg1"/>
                </a:solidFill>
              </a:rPr>
              <a:t>“</a:t>
            </a:r>
            <a:r>
              <a:rPr lang="en-US" sz="1400" i="1" dirty="0">
                <a:solidFill>
                  <a:schemeClr val="bg1"/>
                </a:solidFill>
              </a:rPr>
              <a:t>Today was </a:t>
            </a:r>
            <a:r>
              <a:rPr lang="en-US" sz="1400" i="1" dirty="0" smtClean="0">
                <a:solidFill>
                  <a:schemeClr val="bg1"/>
                </a:solidFill>
              </a:rPr>
              <a:t>the first </a:t>
            </a:r>
            <a:r>
              <a:rPr lang="en-US" sz="1400" i="1" dirty="0">
                <a:solidFill>
                  <a:schemeClr val="bg1"/>
                </a:solidFill>
              </a:rPr>
              <a:t>time </a:t>
            </a:r>
            <a:r>
              <a:rPr lang="en-US" sz="1400" i="1" dirty="0" smtClean="0">
                <a:solidFill>
                  <a:schemeClr val="bg1"/>
                </a:solidFill>
              </a:rPr>
              <a:t>I reordered </a:t>
            </a:r>
            <a:r>
              <a:rPr lang="en-US" sz="1400" i="1" dirty="0">
                <a:solidFill>
                  <a:schemeClr val="bg1"/>
                </a:solidFill>
              </a:rPr>
              <a:t/>
            </a:r>
            <a:br>
              <a:rPr lang="en-US" sz="1400" i="1" dirty="0">
                <a:solidFill>
                  <a:schemeClr val="bg1"/>
                </a:solidFill>
              </a:rPr>
            </a:br>
            <a:r>
              <a:rPr lang="en-US" sz="1400" i="1" dirty="0">
                <a:solidFill>
                  <a:schemeClr val="bg1"/>
                </a:solidFill>
              </a:rPr>
              <a:t>a script via the member </a:t>
            </a:r>
            <a:r>
              <a:rPr lang="en-US" sz="1400" i="1" dirty="0" smtClean="0">
                <a:solidFill>
                  <a:schemeClr val="bg1"/>
                </a:solidFill>
              </a:rPr>
              <a:t>shortcuts</a:t>
            </a:r>
            <a:r>
              <a:rPr lang="en-US" sz="1400" i="1" dirty="0">
                <a:solidFill>
                  <a:schemeClr val="bg1"/>
                </a:solidFill>
              </a:rPr>
              <a:t>; they are </a:t>
            </a:r>
            <a:r>
              <a:rPr lang="en-US" sz="1400" i="1" dirty="0">
                <a:solidFill>
                  <a:schemeClr val="bg1"/>
                </a:solidFill>
                <a:latin typeface="+mj-lt"/>
              </a:rPr>
              <a:t>awesome </a:t>
            </a:r>
            <a:r>
              <a:rPr lang="en-US" sz="1400" i="1" dirty="0" smtClean="0">
                <a:solidFill>
                  <a:schemeClr val="bg1"/>
                </a:solidFill>
                <a:latin typeface="+mj-lt"/>
              </a:rPr>
              <a:t>easy</a:t>
            </a:r>
            <a:r>
              <a:rPr lang="en-US" sz="1400" i="1" dirty="0">
                <a:solidFill>
                  <a:schemeClr val="bg1"/>
                </a:solidFill>
                <a:latin typeface="+mj-lt"/>
              </a:rPr>
              <a:t> </a:t>
            </a:r>
            <a:r>
              <a:rPr lang="en-US" sz="1400" i="1" dirty="0" smtClean="0">
                <a:solidFill>
                  <a:schemeClr val="bg1"/>
                </a:solidFill>
              </a:rPr>
              <a:t>… </a:t>
            </a:r>
            <a:r>
              <a:rPr lang="en-US" sz="1400" i="1" dirty="0">
                <a:solidFill>
                  <a:schemeClr val="bg1"/>
                </a:solidFill>
              </a:rPr>
              <a:t>thank you.”    </a:t>
            </a:r>
            <a:r>
              <a:rPr lang="en-US" sz="1200" i="1" dirty="0" smtClean="0">
                <a:solidFill>
                  <a:schemeClr val="bg1"/>
                </a:solidFill>
              </a:rPr>
              <a:t/>
            </a:r>
            <a:br>
              <a:rPr lang="en-US" sz="1200" i="1" dirty="0" smtClean="0">
                <a:solidFill>
                  <a:schemeClr val="bg1"/>
                </a:solidFill>
              </a:rPr>
            </a:br>
            <a:r>
              <a:rPr lang="en-US" sz="1050" i="1" dirty="0" smtClean="0">
                <a:solidFill>
                  <a:schemeClr val="bg1"/>
                </a:solidFill>
              </a:rPr>
              <a:t>- </a:t>
            </a:r>
            <a:r>
              <a:rPr lang="en-US" sz="1050" i="1" dirty="0">
                <a:solidFill>
                  <a:schemeClr val="bg1"/>
                </a:solidFill>
              </a:rPr>
              <a:t>Current Member </a:t>
            </a:r>
            <a:endParaRPr lang="en-US" sz="1050" dirty="0">
              <a:solidFill>
                <a:schemeClr val="bg1"/>
              </a:solidFill>
            </a:endParaRPr>
          </a:p>
          <a:p>
            <a:pPr marL="0" indent="0">
              <a:lnSpc>
                <a:spcPct val="100000"/>
              </a:lnSpc>
              <a:spcBef>
                <a:spcPts val="0"/>
              </a:spcBef>
              <a:spcAft>
                <a:spcPts val="0"/>
              </a:spcAft>
              <a:buSzTx/>
              <a:buNone/>
              <a:defRPr/>
            </a:pPr>
            <a:endParaRPr lang="en-US" sz="1350" dirty="0">
              <a:ea typeface="Rubik" charset="0"/>
              <a:cs typeface="Rubik" charset="0"/>
            </a:endParaRPr>
          </a:p>
        </p:txBody>
      </p:sp>
      <p:sp>
        <p:nvSpPr>
          <p:cNvPr id="4" name="Title 3">
            <a:extLst>
              <a:ext uri="{FF2B5EF4-FFF2-40B4-BE49-F238E27FC236}">
                <a16:creationId xmlns:a16="http://schemas.microsoft.com/office/drawing/2014/main" id="{891EF61A-AF43-5743-92D2-5546CCFDD6D1}"/>
              </a:ext>
            </a:extLst>
          </p:cNvPr>
          <p:cNvSpPr>
            <a:spLocks noGrp="1"/>
          </p:cNvSpPr>
          <p:nvPr>
            <p:ph type="title"/>
          </p:nvPr>
        </p:nvSpPr>
        <p:spPr>
          <a:xfrm>
            <a:off x="570402" y="573087"/>
            <a:ext cx="8003686" cy="829685"/>
          </a:xfrm>
        </p:spPr>
        <p:txBody>
          <a:bodyPr/>
          <a:lstStyle/>
          <a:p>
            <a:r>
              <a:rPr lang="en-US" dirty="0" smtClean="0"/>
              <a:t>Delivering an “easy”</a:t>
            </a:r>
            <a:br>
              <a:rPr lang="en-US" dirty="0" smtClean="0"/>
            </a:br>
            <a:r>
              <a:rPr lang="en-US" dirty="0" smtClean="0"/>
              <a:t>member experience</a:t>
            </a:r>
            <a:endParaRPr lang="en-US" dirty="0"/>
          </a:p>
        </p:txBody>
      </p:sp>
      <p:sp>
        <p:nvSpPr>
          <p:cNvPr id="2" name="TextBox 1"/>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21667807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Peace of mind &amp; versatility</a:t>
            </a:r>
          </a:p>
        </p:txBody>
      </p:sp>
      <p:sp>
        <p:nvSpPr>
          <p:cNvPr id="3" name="Title 2"/>
          <p:cNvSpPr>
            <a:spLocks noGrp="1"/>
          </p:cNvSpPr>
          <p:nvPr>
            <p:ph type="title"/>
          </p:nvPr>
        </p:nvSpPr>
        <p:spPr>
          <a:xfrm>
            <a:off x="570402" y="573088"/>
            <a:ext cx="8003686" cy="914518"/>
          </a:xfrm>
        </p:spPr>
        <p:txBody>
          <a:bodyPr/>
          <a:lstStyle/>
          <a:p>
            <a:r>
              <a:rPr lang="en-US" dirty="0"/>
              <a:t>Pharmacy Care </a:t>
            </a:r>
            <a:br>
              <a:rPr lang="en-US" dirty="0"/>
            </a:br>
            <a:r>
              <a:rPr lang="en-US" dirty="0"/>
              <a:t>Alerts</a:t>
            </a:r>
            <a:br>
              <a:rPr lang="en-US" dirty="0"/>
            </a:br>
            <a:endParaRPr lang="en-US" dirty="0"/>
          </a:p>
        </p:txBody>
      </p:sp>
      <p:sp>
        <p:nvSpPr>
          <p:cNvPr id="7" name="TextBox 6"/>
          <p:cNvSpPr txBox="1"/>
          <p:nvPr/>
        </p:nvSpPr>
        <p:spPr>
          <a:xfrm>
            <a:off x="514561" y="1754541"/>
            <a:ext cx="2759652" cy="1323439"/>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000" dirty="0"/>
              <a:t>Easy step-by-step instructions accommodate multiple medicines</a:t>
            </a:r>
          </a:p>
        </p:txBody>
      </p:sp>
      <p:pic>
        <p:nvPicPr>
          <p:cNvPr id="5" name="Picture 4">
            <a:extLst>
              <a:ext uri="{FF2B5EF4-FFF2-40B4-BE49-F238E27FC236}">
                <a16:creationId xmlns:a16="http://schemas.microsoft.com/office/drawing/2014/main" id="{F8872824-5852-DC46-88AC-A054B1E9E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0524" y="462115"/>
            <a:ext cx="2142241" cy="4206240"/>
          </a:xfrm>
          <a:prstGeom prst="rect">
            <a:avLst/>
          </a:prstGeom>
        </p:spPr>
      </p:pic>
      <p:pic>
        <p:nvPicPr>
          <p:cNvPr id="8" name="Picture 7">
            <a:extLst>
              <a:ext uri="{FF2B5EF4-FFF2-40B4-BE49-F238E27FC236}">
                <a16:creationId xmlns:a16="http://schemas.microsoft.com/office/drawing/2014/main" id="{8657CB69-E37A-2647-A19A-01B38CCE1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2135" y="462115"/>
            <a:ext cx="2142241" cy="4206240"/>
          </a:xfrm>
          <a:prstGeom prst="rect">
            <a:avLst/>
          </a:prstGeom>
        </p:spPr>
      </p:pic>
      <p:sp>
        <p:nvSpPr>
          <p:cNvPr id="9" name="TextBox 8"/>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36769648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BCD08F-81C8-3D49-88B6-6F9BC6725DDF}"/>
              </a:ext>
            </a:extLst>
          </p:cNvPr>
          <p:cNvSpPr>
            <a:spLocks noGrp="1"/>
          </p:cNvSpPr>
          <p:nvPr>
            <p:ph type="body" sz="quarter" idx="13"/>
          </p:nvPr>
        </p:nvSpPr>
        <p:spPr>
          <a:xfrm>
            <a:off x="591461" y="413249"/>
            <a:ext cx="7982627" cy="269022"/>
          </a:xfrm>
        </p:spPr>
        <p:txBody>
          <a:bodyPr/>
          <a:lstStyle/>
          <a:p>
            <a:r>
              <a:rPr lang="en-US" dirty="0"/>
              <a:t>overview</a:t>
            </a:r>
          </a:p>
        </p:txBody>
      </p:sp>
      <p:sp>
        <p:nvSpPr>
          <p:cNvPr id="4" name="Title 3">
            <a:extLst>
              <a:ext uri="{FF2B5EF4-FFF2-40B4-BE49-F238E27FC236}">
                <a16:creationId xmlns:a16="http://schemas.microsoft.com/office/drawing/2014/main" id="{891EF61A-AF43-5743-92D2-5546CCFDD6D1}"/>
              </a:ext>
            </a:extLst>
          </p:cNvPr>
          <p:cNvSpPr>
            <a:spLocks noGrp="1"/>
          </p:cNvSpPr>
          <p:nvPr>
            <p:ph type="title"/>
          </p:nvPr>
        </p:nvSpPr>
        <p:spPr>
          <a:xfrm>
            <a:off x="570402" y="682271"/>
            <a:ext cx="8003686" cy="342900"/>
          </a:xfrm>
        </p:spPr>
        <p:txBody>
          <a:bodyPr/>
          <a:lstStyle/>
          <a:p>
            <a:r>
              <a:rPr lang="en-US" dirty="0"/>
              <a:t>Supported Platforms, App Stores, Devices</a:t>
            </a:r>
          </a:p>
        </p:txBody>
      </p:sp>
      <p:graphicFrame>
        <p:nvGraphicFramePr>
          <p:cNvPr id="6" name="Table 5"/>
          <p:cNvGraphicFramePr>
            <a:graphicFrameLocks noGrp="1"/>
          </p:cNvGraphicFramePr>
          <p:nvPr>
            <p:extLst>
              <p:ext uri="{D42A27DB-BD31-4B8C-83A1-F6EECF244321}">
                <p14:modId xmlns:p14="http://schemas.microsoft.com/office/powerpoint/2010/main" val="1997621724"/>
              </p:ext>
            </p:extLst>
          </p:nvPr>
        </p:nvGraphicFramePr>
        <p:xfrm>
          <a:off x="1179469" y="1666823"/>
          <a:ext cx="5943600" cy="148590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tblGrid>
              <a:tr h="742950">
                <a:tc>
                  <a:txBody>
                    <a:bodyPr/>
                    <a:lstStyle/>
                    <a:p>
                      <a:pPr marL="0" indent="0" algn="ctr">
                        <a:lnSpc>
                          <a:spcPct val="90000"/>
                        </a:lnSpc>
                        <a:spcBef>
                          <a:spcPts val="400"/>
                        </a:spcBef>
                        <a:buFontTx/>
                        <a:buNone/>
                      </a:pPr>
                      <a:endParaRPr lang="en-US" sz="1100" b="0" dirty="0">
                        <a:solidFill>
                          <a:schemeClr val="accent1"/>
                        </a:solidFill>
                      </a:endParaRPr>
                    </a:p>
                  </a:txBody>
                  <a:tcPr marL="6858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800" b="0" i="0" u="none" strike="noStrike" dirty="0">
                          <a:solidFill>
                            <a:srgbClr val="000000"/>
                          </a:solidFill>
                          <a:latin typeface="+mn-lt"/>
                        </a:rPr>
                        <a:t>iPhone</a:t>
                      </a:r>
                      <a:r>
                        <a:rPr lang="en-US" sz="1800" b="0" i="0" u="none" strike="noStrike" baseline="30000" dirty="0">
                          <a:solidFill>
                            <a:srgbClr val="000000"/>
                          </a:solidFill>
                          <a:latin typeface="+mn-lt"/>
                        </a:rPr>
                        <a:t>®</a:t>
                      </a:r>
                      <a:r>
                        <a:rPr lang="en-US" sz="1800" b="0" i="0" u="none" strike="noStrike" dirty="0">
                          <a:solidFill>
                            <a:srgbClr val="000000"/>
                          </a:solidFill>
                          <a:latin typeface="+mn-lt"/>
                        </a:rPr>
                        <a:t> 4</a:t>
                      </a:r>
                      <a:r>
                        <a:rPr lang="en-US" sz="1800" b="0" i="0" u="none" strike="noStrike" baseline="0" dirty="0">
                          <a:solidFill>
                            <a:srgbClr val="000000"/>
                          </a:solidFill>
                          <a:latin typeface="+mn-lt"/>
                        </a:rPr>
                        <a:t> </a:t>
                      </a:r>
                      <a:r>
                        <a:rPr lang="en-US" sz="1800" b="0" i="0" u="none" strike="noStrike" dirty="0">
                          <a:solidFill>
                            <a:srgbClr val="000000"/>
                          </a:solidFill>
                          <a:latin typeface="+mn-lt"/>
                        </a:rPr>
                        <a:t>series and later, iPad</a:t>
                      </a:r>
                      <a:r>
                        <a:rPr lang="en-US" sz="1800" b="0" i="0" u="none" strike="noStrike" baseline="30000" dirty="0">
                          <a:solidFill>
                            <a:srgbClr val="000000"/>
                          </a:solidFill>
                          <a:latin typeface="+mn-lt"/>
                        </a:rPr>
                        <a:t>®</a:t>
                      </a:r>
                      <a:endParaRPr lang="en-US" sz="1800" b="0" baseline="30000" dirty="0">
                        <a:latin typeface="+mn-lt"/>
                      </a:endParaRPr>
                    </a:p>
                  </a:txBody>
                  <a:tcPr marL="6858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2950">
                <a:tc>
                  <a:txBody>
                    <a:bodyPr/>
                    <a:lstStyle/>
                    <a:p>
                      <a:pPr marL="0" marR="0" indent="0" algn="ctr" defTabSz="914400" rtl="0" eaLnBrk="1" fontAlgn="auto" latinLnBrk="0" hangingPunct="1">
                        <a:lnSpc>
                          <a:spcPct val="90000"/>
                        </a:lnSpc>
                        <a:spcBef>
                          <a:spcPts val="400"/>
                        </a:spcBef>
                        <a:spcAft>
                          <a:spcPts val="0"/>
                        </a:spcAft>
                        <a:buClrTx/>
                        <a:buSzTx/>
                        <a:buFontTx/>
                        <a:buNone/>
                        <a:tabLst/>
                        <a:defRPr/>
                      </a:pPr>
                      <a:endParaRPr lang="en-US" sz="1100" b="0" dirty="0">
                        <a:solidFill>
                          <a:schemeClr val="accent1"/>
                        </a:solidFill>
                      </a:endParaRPr>
                    </a:p>
                  </a:txBody>
                  <a:tcPr marL="6858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800" b="0" i="0" u="none" strike="noStrike" dirty="0">
                          <a:solidFill>
                            <a:srgbClr val="000000"/>
                          </a:solidFill>
                          <a:latin typeface="+mn-lt"/>
                        </a:rPr>
                        <a:t>Android devices running OS 4.0+</a:t>
                      </a:r>
                      <a:endParaRPr lang="en-US" sz="1800" b="0" dirty="0">
                        <a:latin typeface="+mn-lt"/>
                      </a:endParaRPr>
                    </a:p>
                  </a:txBody>
                  <a:tcPr marL="6858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 name="Round Diagonal Corner Rectangle 6"/>
          <p:cNvSpPr/>
          <p:nvPr/>
        </p:nvSpPr>
        <p:spPr bwMode="auto">
          <a:xfrm>
            <a:off x="1465553" y="1781123"/>
            <a:ext cx="1946338" cy="571500"/>
          </a:xfrm>
          <a:prstGeom prst="round2DiagRect">
            <a:avLst>
              <a:gd name="adj1" fmla="val 3173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500" dirty="0">
                <a:latin typeface="+mj-lt"/>
              </a:rPr>
              <a:t>iOS</a:t>
            </a:r>
          </a:p>
          <a:p>
            <a:pPr algn="ctr"/>
            <a:r>
              <a:rPr lang="en-US" sz="1050" dirty="0">
                <a:latin typeface="+mj-lt"/>
              </a:rPr>
              <a:t>(iTunes)</a:t>
            </a:r>
          </a:p>
        </p:txBody>
      </p:sp>
      <p:sp>
        <p:nvSpPr>
          <p:cNvPr id="8" name="Round Diagonal Corner Rectangle 7"/>
          <p:cNvSpPr/>
          <p:nvPr/>
        </p:nvSpPr>
        <p:spPr bwMode="auto">
          <a:xfrm>
            <a:off x="1438596" y="2524073"/>
            <a:ext cx="2000250" cy="571500"/>
          </a:xfrm>
          <a:prstGeom prst="round2DiagRect">
            <a:avLst>
              <a:gd name="adj1" fmla="val 3173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pPr>
            <a:r>
              <a:rPr lang="en-US" sz="1500" dirty="0">
                <a:latin typeface="+mj-lt"/>
              </a:rPr>
              <a:t>Android</a:t>
            </a:r>
          </a:p>
          <a:p>
            <a:pPr algn="ctr">
              <a:lnSpc>
                <a:spcPct val="90000"/>
              </a:lnSpc>
            </a:pPr>
            <a:r>
              <a:rPr lang="en-US" sz="1050" dirty="0">
                <a:latin typeface="+mj-lt"/>
              </a:rPr>
              <a:t>(Google Play)</a:t>
            </a:r>
          </a:p>
        </p:txBody>
      </p:sp>
      <p:sp>
        <p:nvSpPr>
          <p:cNvPr id="9" name="TextBox 8"/>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28006949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32849045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418" y="1540698"/>
            <a:ext cx="2024300" cy="3035283"/>
          </a:xfrm>
          <a:prstGeom prst="rect">
            <a:avLst/>
          </a:prstGeom>
        </p:spPr>
      </p:pic>
      <p:sp>
        <p:nvSpPr>
          <p:cNvPr id="5" name="Rectangle 4"/>
          <p:cNvSpPr/>
          <p:nvPr/>
        </p:nvSpPr>
        <p:spPr>
          <a:xfrm>
            <a:off x="1" y="1540701"/>
            <a:ext cx="1959972" cy="3036062"/>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6" name="Rectangle 5"/>
          <p:cNvSpPr/>
          <p:nvPr/>
        </p:nvSpPr>
        <p:spPr>
          <a:xfrm>
            <a:off x="1953660" y="1540698"/>
            <a:ext cx="1953283" cy="3036062"/>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7" name="Rectangle 6"/>
          <p:cNvSpPr/>
          <p:nvPr/>
        </p:nvSpPr>
        <p:spPr>
          <a:xfrm>
            <a:off x="5849901" y="1540698"/>
            <a:ext cx="1942936" cy="3036063"/>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8" name="Rectangle 7"/>
          <p:cNvSpPr/>
          <p:nvPr/>
        </p:nvSpPr>
        <p:spPr>
          <a:xfrm>
            <a:off x="3900437" y="1540700"/>
            <a:ext cx="1943774" cy="3035281"/>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err="1">
              <a:solidFill>
                <a:schemeClr val="bg1"/>
              </a:solidFill>
            </a:endParaRPr>
          </a:p>
        </p:txBody>
      </p:sp>
      <p:sp>
        <p:nvSpPr>
          <p:cNvPr id="3" name="Title 2"/>
          <p:cNvSpPr>
            <a:spLocks noGrp="1"/>
          </p:cNvSpPr>
          <p:nvPr>
            <p:ph type="title"/>
          </p:nvPr>
        </p:nvSpPr>
        <p:spPr>
          <a:xfrm>
            <a:off x="570402" y="573087"/>
            <a:ext cx="8003686" cy="842353"/>
          </a:xfrm>
        </p:spPr>
        <p:txBody>
          <a:bodyPr/>
          <a:lstStyle/>
          <a:p>
            <a:r>
              <a:rPr lang="en-US" dirty="0"/>
              <a:t>Better decisions &amp; healthier outcomes – </a:t>
            </a:r>
            <a:br>
              <a:rPr lang="en-US" dirty="0"/>
            </a:br>
            <a:r>
              <a:rPr lang="en-US" i="1" dirty="0"/>
              <a:t>on the </a:t>
            </a:r>
            <a:r>
              <a:rPr lang="en-US" i="1" dirty="0" smtClean="0"/>
              <a:t>go </a:t>
            </a:r>
            <a:r>
              <a:rPr lang="en-US" dirty="0" smtClean="0"/>
              <a:t>with the Express Scripts mobile app</a:t>
            </a:r>
            <a:endParaRPr lang="en-US" dirty="0"/>
          </a:p>
        </p:txBody>
      </p:sp>
      <p:sp>
        <p:nvSpPr>
          <p:cNvPr id="9" name="Content Placeholder 4"/>
          <p:cNvSpPr txBox="1">
            <a:spLocks/>
          </p:cNvSpPr>
          <p:nvPr/>
        </p:nvSpPr>
        <p:spPr>
          <a:xfrm>
            <a:off x="208906" y="2080604"/>
            <a:ext cx="1542163" cy="1600200"/>
          </a:xfrm>
          <a:prstGeom prst="rect">
            <a:avLst/>
          </a:prstGeom>
        </p:spPr>
        <p:txBody>
          <a:bodyPr vert="horz" lIns="0" tIns="0" rIns="0" bIns="0" rtlCol="0">
            <a:noAutofit/>
          </a:bodyPr>
          <a:lstStyle/>
          <a:p>
            <a:pPr defTabSz="685800">
              <a:lnSpc>
                <a:spcPct val="95000"/>
              </a:lnSpc>
              <a:spcBef>
                <a:spcPts val="525"/>
              </a:spcBef>
              <a:spcAft>
                <a:spcPts val="225"/>
              </a:spcAft>
              <a:buClr>
                <a:schemeClr val="accent4"/>
              </a:buClr>
              <a:defRPr/>
            </a:pPr>
            <a:r>
              <a:rPr lang="en-US" b="1" dirty="0">
                <a:solidFill>
                  <a:schemeClr val="bg1"/>
                </a:solidFill>
              </a:rPr>
              <a:t>Convenience</a:t>
            </a:r>
            <a:endParaRPr lang="en-US" sz="2400" b="1" dirty="0">
              <a:solidFill>
                <a:schemeClr val="bg1"/>
              </a:solidFill>
            </a:endParaRPr>
          </a:p>
          <a:p>
            <a:pPr>
              <a:lnSpc>
                <a:spcPct val="95000"/>
              </a:lnSpc>
              <a:spcBef>
                <a:spcPts val="525"/>
              </a:spcBef>
              <a:spcAft>
                <a:spcPts val="225"/>
              </a:spcAft>
              <a:buClr>
                <a:schemeClr val="bg1"/>
              </a:buClr>
            </a:pPr>
            <a:r>
              <a:rPr lang="en-US" sz="1400" dirty="0">
                <a:solidFill>
                  <a:schemeClr val="bg1"/>
                </a:solidFill>
              </a:rPr>
              <a:t>Easy-order refills and up-to-the-minute order status lets members avoid trips to their local pharmacy</a:t>
            </a:r>
          </a:p>
        </p:txBody>
      </p:sp>
      <p:sp>
        <p:nvSpPr>
          <p:cNvPr id="10" name="Content Placeholder 4"/>
          <p:cNvSpPr txBox="1">
            <a:spLocks/>
          </p:cNvSpPr>
          <p:nvPr/>
        </p:nvSpPr>
        <p:spPr>
          <a:xfrm>
            <a:off x="4103510" y="2080604"/>
            <a:ext cx="1537628" cy="1600200"/>
          </a:xfrm>
          <a:prstGeom prst="rect">
            <a:avLst/>
          </a:prstGeom>
        </p:spPr>
        <p:txBody>
          <a:bodyPr vert="horz" lIns="0" tIns="0" rIns="0" bIns="0" rtlCol="0">
            <a:noAutofit/>
          </a:bodyPr>
          <a:lstStyle/>
          <a:p>
            <a:pPr defTabSz="685800">
              <a:lnSpc>
                <a:spcPct val="95000"/>
              </a:lnSpc>
              <a:spcBef>
                <a:spcPts val="525"/>
              </a:spcBef>
              <a:spcAft>
                <a:spcPts val="225"/>
              </a:spcAft>
              <a:buClr>
                <a:schemeClr val="accent4"/>
              </a:buClr>
              <a:defRPr/>
            </a:pPr>
            <a:r>
              <a:rPr lang="en-US" b="1" dirty="0">
                <a:solidFill>
                  <a:schemeClr val="bg1"/>
                </a:solidFill>
              </a:rPr>
              <a:t>Peace of Mind</a:t>
            </a:r>
          </a:p>
          <a:p>
            <a:pPr>
              <a:lnSpc>
                <a:spcPct val="95000"/>
              </a:lnSpc>
              <a:spcBef>
                <a:spcPts val="525"/>
              </a:spcBef>
              <a:spcAft>
                <a:spcPts val="225"/>
              </a:spcAft>
              <a:buClr>
                <a:schemeClr val="bg1"/>
              </a:buClr>
              <a:defRPr/>
            </a:pPr>
            <a:r>
              <a:rPr lang="en-US" sz="1400" dirty="0">
                <a:solidFill>
                  <a:schemeClr val="bg1"/>
                </a:solidFill>
              </a:rPr>
              <a:t>Reminders and a drug interaction checker help keep members traveling on the road to good health</a:t>
            </a:r>
          </a:p>
        </p:txBody>
      </p:sp>
      <p:sp>
        <p:nvSpPr>
          <p:cNvPr id="11" name="Content Placeholder 4"/>
          <p:cNvSpPr txBox="1">
            <a:spLocks/>
          </p:cNvSpPr>
          <p:nvPr/>
        </p:nvSpPr>
        <p:spPr>
          <a:xfrm>
            <a:off x="2165365" y="2080604"/>
            <a:ext cx="1529872" cy="1143000"/>
          </a:xfrm>
          <a:prstGeom prst="rect">
            <a:avLst/>
          </a:prstGeom>
        </p:spPr>
        <p:txBody>
          <a:bodyPr vert="horz" lIns="0" tIns="0" rIns="0" bIns="0" rtlCol="0">
            <a:noAutofit/>
          </a:bodyPr>
          <a:lstStyle/>
          <a:p>
            <a:pPr defTabSz="685800">
              <a:lnSpc>
                <a:spcPct val="95000"/>
              </a:lnSpc>
              <a:spcBef>
                <a:spcPts val="525"/>
              </a:spcBef>
              <a:spcAft>
                <a:spcPts val="225"/>
              </a:spcAft>
              <a:buClr>
                <a:schemeClr val="accent4"/>
              </a:buClr>
              <a:defRPr/>
            </a:pPr>
            <a:r>
              <a:rPr lang="en-US" b="1" dirty="0">
                <a:solidFill>
                  <a:schemeClr val="bg1"/>
                </a:solidFill>
              </a:rPr>
              <a:t>Simplicity</a:t>
            </a:r>
            <a:endParaRPr lang="en-US" sz="2400" b="1" dirty="0">
              <a:solidFill>
                <a:schemeClr val="bg1"/>
              </a:solidFill>
            </a:endParaRPr>
          </a:p>
          <a:p>
            <a:pPr defTabSz="685800">
              <a:lnSpc>
                <a:spcPct val="95000"/>
              </a:lnSpc>
              <a:spcBef>
                <a:spcPts val="525"/>
              </a:spcBef>
              <a:spcAft>
                <a:spcPts val="225"/>
              </a:spcAft>
              <a:buClr>
                <a:schemeClr val="bg1"/>
              </a:buClr>
              <a:defRPr/>
            </a:pPr>
            <a:r>
              <a:rPr lang="en-US" sz="1400" dirty="0">
                <a:solidFill>
                  <a:schemeClr val="bg1"/>
                </a:solidFill>
              </a:rPr>
              <a:t>One swipe of the finger is all it takes to stay on track with medications</a:t>
            </a:r>
          </a:p>
        </p:txBody>
      </p:sp>
      <p:sp>
        <p:nvSpPr>
          <p:cNvPr id="12" name="Content Placeholder 4"/>
          <p:cNvSpPr txBox="1">
            <a:spLocks/>
          </p:cNvSpPr>
          <p:nvPr/>
        </p:nvSpPr>
        <p:spPr>
          <a:xfrm>
            <a:off x="6008438" y="2080604"/>
            <a:ext cx="1625862" cy="2328558"/>
          </a:xfrm>
          <a:prstGeom prst="rect">
            <a:avLst/>
          </a:prstGeom>
        </p:spPr>
        <p:txBody>
          <a:bodyPr vert="horz" lIns="0" tIns="0" rIns="0" bIns="0" rtlCol="0">
            <a:noAutofit/>
          </a:bodyPr>
          <a:lstStyle/>
          <a:p>
            <a:pPr defTabSz="685800">
              <a:lnSpc>
                <a:spcPct val="95000"/>
              </a:lnSpc>
              <a:spcBef>
                <a:spcPts val="525"/>
              </a:spcBef>
              <a:spcAft>
                <a:spcPts val="225"/>
              </a:spcAft>
              <a:buClr>
                <a:schemeClr val="accent4"/>
              </a:buClr>
              <a:defRPr/>
            </a:pPr>
            <a:r>
              <a:rPr lang="en-US" b="1" dirty="0">
                <a:solidFill>
                  <a:schemeClr val="bg1"/>
                </a:solidFill>
              </a:rPr>
              <a:t>Versatility</a:t>
            </a:r>
            <a:endParaRPr lang="en-US" sz="2400" b="1" dirty="0">
              <a:solidFill>
                <a:schemeClr val="bg1"/>
              </a:solidFill>
            </a:endParaRPr>
          </a:p>
          <a:p>
            <a:pPr defTabSz="685800">
              <a:lnSpc>
                <a:spcPct val="95000"/>
              </a:lnSpc>
              <a:spcBef>
                <a:spcPts val="525"/>
              </a:spcBef>
              <a:spcAft>
                <a:spcPts val="225"/>
              </a:spcAft>
              <a:buClr>
                <a:schemeClr val="bg1"/>
              </a:buClr>
              <a:defRPr/>
            </a:pPr>
            <a:r>
              <a:rPr lang="en-US" sz="1400" dirty="0">
                <a:solidFill>
                  <a:schemeClr val="bg1"/>
                </a:solidFill>
              </a:rPr>
              <a:t>Flexibility that fits members’ lives, delivering personalized </a:t>
            </a:r>
            <a:r>
              <a:rPr lang="en-US" sz="1400" dirty="0" smtClean="0">
                <a:solidFill>
                  <a:schemeClr val="bg1"/>
                </a:solidFill>
              </a:rPr>
              <a:t>information </a:t>
            </a:r>
            <a:r>
              <a:rPr lang="en-US" sz="1400" dirty="0">
                <a:solidFill>
                  <a:schemeClr val="bg1"/>
                </a:solidFill>
              </a:rPr>
              <a:t>– </a:t>
            </a:r>
            <a:r>
              <a:rPr lang="en-US" sz="1400" i="1" dirty="0">
                <a:solidFill>
                  <a:schemeClr val="bg1"/>
                </a:solidFill>
              </a:rPr>
              <a:t>whenever &amp; wherever</a:t>
            </a:r>
            <a:r>
              <a:rPr lang="en-US" sz="1400" dirty="0">
                <a:solidFill>
                  <a:schemeClr val="bg1"/>
                </a:solidFill>
              </a:rPr>
              <a:t> they need it</a:t>
            </a:r>
          </a:p>
        </p:txBody>
      </p:sp>
      <p:sp>
        <p:nvSpPr>
          <p:cNvPr id="13" name="TextBox 12"/>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40783508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a:xfrm>
            <a:off x="605700" y="536149"/>
            <a:ext cx="8003686" cy="342900"/>
          </a:xfrm>
        </p:spPr>
        <p:txBody>
          <a:bodyPr/>
          <a:lstStyle/>
          <a:p>
            <a:r>
              <a:rPr lang="en-US" i="1" dirty="0" smtClean="0"/>
              <a:t>What’s New? </a:t>
            </a:r>
            <a:r>
              <a:rPr lang="en-US" dirty="0" smtClean="0"/>
              <a:t>Tour</a:t>
            </a:r>
            <a:endParaRPr lang="en-US" dirty="0"/>
          </a:p>
        </p:txBody>
      </p:sp>
      <p:sp>
        <p:nvSpPr>
          <p:cNvPr id="11" name="Title 1"/>
          <p:cNvSpPr txBox="1">
            <a:spLocks/>
          </p:cNvSpPr>
          <p:nvPr/>
        </p:nvSpPr>
        <p:spPr>
          <a:xfrm>
            <a:off x="579429" y="1084372"/>
            <a:ext cx="6626045" cy="372693"/>
          </a:xfrm>
          <a:prstGeom prst="rect">
            <a:avLst/>
          </a:prstGeom>
          <a:noFill/>
        </p:spPr>
        <p:txBody>
          <a:bodyPr vert="horz" lIns="0" tIns="0" rIns="0" bIns="0" rtlCol="0" anchor="ctr">
            <a:noAutofit/>
          </a:bodyPr>
          <a:lstStyle/>
          <a:p>
            <a:pPr marL="342900" lvl="0" indent="-342900">
              <a:lnSpc>
                <a:spcPct val="105000"/>
              </a:lnSpc>
              <a:spcBef>
                <a:spcPct val="0"/>
              </a:spcBef>
              <a:buClr>
                <a:schemeClr val="accent3"/>
              </a:buClr>
              <a:buFont typeface="Arial" panose="020B0604020202020204" pitchFamily="34" charset="0"/>
              <a:buChar char="•"/>
            </a:pPr>
            <a:r>
              <a:rPr lang="en-US" sz="2000" dirty="0" smtClean="0"/>
              <a:t>First-time optional tour of new features</a:t>
            </a:r>
            <a:endParaRPr lang="en-US" sz="2000" dirty="0"/>
          </a:p>
        </p:txBody>
      </p:sp>
      <p:pic>
        <p:nvPicPr>
          <p:cNvPr id="1026" name="Picture 2" descr="cid:169a0e3ce61cf8f343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40"/>
          <a:stretch/>
        </p:blipFill>
        <p:spPr bwMode="auto">
          <a:xfrm>
            <a:off x="81784" y="1670140"/>
            <a:ext cx="1387438" cy="268761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cid:169a0e3dd4833d5483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07"/>
          <a:stretch/>
        </p:blipFill>
        <p:spPr bwMode="auto">
          <a:xfrm>
            <a:off x="1602216" y="1674903"/>
            <a:ext cx="1386660" cy="267808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id:169a0e3eb7b981b5c32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40"/>
          <a:stretch/>
        </p:blipFill>
        <p:spPr bwMode="auto">
          <a:xfrm>
            <a:off x="3121870" y="1674903"/>
            <a:ext cx="1382520" cy="267808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29" name="Picture 5" descr="cid:169a0e447b4bbfebd2a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540"/>
          <a:stretch/>
        </p:blipFill>
        <p:spPr bwMode="auto">
          <a:xfrm>
            <a:off x="4637384" y="1670140"/>
            <a:ext cx="1387438" cy="268761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30" name="Picture 6" descr="cid:169a0e45db6848ae52c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205"/>
          <a:stretch/>
        </p:blipFill>
        <p:spPr bwMode="auto">
          <a:xfrm>
            <a:off x="7666368" y="1660615"/>
            <a:ext cx="1392060" cy="270666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31" name="Picture 7" descr="cid:169a0e453f12044d12b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493"/>
          <a:stretch/>
        </p:blipFill>
        <p:spPr bwMode="auto">
          <a:xfrm>
            <a:off x="6144521" y="1665378"/>
            <a:ext cx="1391624" cy="2697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13197034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Register or Login</a:t>
            </a:r>
          </a:p>
        </p:txBody>
      </p:sp>
      <p:sp>
        <p:nvSpPr>
          <p:cNvPr id="4" name="Content Placeholder 3"/>
          <p:cNvSpPr>
            <a:spLocks noGrp="1"/>
          </p:cNvSpPr>
          <p:nvPr>
            <p:ph idx="1"/>
          </p:nvPr>
        </p:nvSpPr>
        <p:spPr>
          <a:xfrm>
            <a:off x="570402" y="2091004"/>
            <a:ext cx="1738563" cy="918054"/>
          </a:xfrm>
        </p:spPr>
        <p:txBody>
          <a:bodyPr/>
          <a:lstStyle/>
          <a:p>
            <a:r>
              <a:rPr lang="en-US" dirty="0"/>
              <a:t>Biometric authentication</a:t>
            </a:r>
          </a:p>
        </p:txBody>
      </p:sp>
      <p:sp>
        <p:nvSpPr>
          <p:cNvPr id="19" name="Content Placeholder 3"/>
          <p:cNvSpPr txBox="1">
            <a:spLocks/>
          </p:cNvSpPr>
          <p:nvPr/>
        </p:nvSpPr>
        <p:spPr>
          <a:xfrm>
            <a:off x="5145832" y="4702313"/>
            <a:ext cx="752630" cy="327409"/>
          </a:xfrm>
          <a:prstGeom prst="rect">
            <a:avLst/>
          </a:prstGeom>
        </p:spPr>
        <p:txBody>
          <a:bodyPr vert="horz" lIns="0" tIns="34843" rIns="0" bIns="34843" rtlCol="0">
            <a:noAutofit/>
          </a:bodyPr>
          <a:lstStyle>
            <a:lvl1pPr marL="179055" indent="-179055" algn="l" defTabSz="914286"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20229" indent="-176636" algn="l" defTabSz="914286" rtl="0" eaLnBrk="1" latinLnBrk="0" hangingPunct="1">
              <a:lnSpc>
                <a:spcPct val="95000"/>
              </a:lnSpc>
              <a:spcBef>
                <a:spcPts val="200"/>
              </a:spcBef>
              <a:spcAft>
                <a:spcPts val="500"/>
              </a:spcAft>
              <a:buClr>
                <a:schemeClr val="tx2"/>
              </a:buClr>
              <a:buFont typeface="Arial" pitchFamily="34" charset="0"/>
              <a:buChar char="•"/>
              <a:defRPr lang="en-US" sz="1800" kern="1200" dirty="0" smtClean="0">
                <a:solidFill>
                  <a:schemeClr val="tx1"/>
                </a:solidFill>
                <a:latin typeface="+mn-lt"/>
                <a:ea typeface="+mn-ea"/>
                <a:cs typeface="+mn-cs"/>
              </a:defRPr>
            </a:lvl2pPr>
            <a:lvl3pPr marL="1142857" indent="-228571" algn="l" defTabSz="914286" rtl="0" eaLnBrk="1" latinLnBrk="0" hangingPunct="1">
              <a:spcBef>
                <a:spcPct val="20000"/>
              </a:spcBef>
              <a:buFont typeface="Arial" pitchFamily="34" charset="0"/>
              <a:buNone/>
              <a:defRPr sz="2200" kern="1200">
                <a:solidFill>
                  <a:schemeClr val="tx1"/>
                </a:solidFill>
                <a:latin typeface="+mn-lt"/>
                <a:ea typeface="+mn-ea"/>
                <a:cs typeface="+mn-cs"/>
              </a:defRPr>
            </a:lvl3pPr>
            <a:lvl4pPr marL="1600000" indent="-228571" algn="l" defTabSz="914286"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143" indent="-228571" algn="l" defTabSz="914286"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Face ID</a:t>
            </a:r>
          </a:p>
        </p:txBody>
      </p:sp>
      <p:pic>
        <p:nvPicPr>
          <p:cNvPr id="7" name="Picture 6">
            <a:extLst>
              <a:ext uri="{FF2B5EF4-FFF2-40B4-BE49-F238E27FC236}">
                <a16:creationId xmlns:a16="http://schemas.microsoft.com/office/drawing/2014/main" id="{8691F0C4-7A10-984E-916C-9869EBB9E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145" y="446911"/>
            <a:ext cx="2142241" cy="4206240"/>
          </a:xfrm>
          <a:prstGeom prst="rect">
            <a:avLst/>
          </a:prstGeom>
        </p:spPr>
      </p:pic>
      <p:pic>
        <p:nvPicPr>
          <p:cNvPr id="6" name="Picture 5">
            <a:extLst>
              <a:ext uri="{FF2B5EF4-FFF2-40B4-BE49-F238E27FC236}">
                <a16:creationId xmlns:a16="http://schemas.microsoft.com/office/drawing/2014/main" id="{595B1982-EF63-FD4E-A33B-A750C47DF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578" y="446911"/>
            <a:ext cx="2142241" cy="4206240"/>
          </a:xfrm>
          <a:prstGeom prst="rect">
            <a:avLst/>
          </a:prstGeom>
        </p:spPr>
      </p:pic>
      <p:sp>
        <p:nvSpPr>
          <p:cNvPr id="8" name="TextBox 7"/>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19734715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Register</a:t>
            </a:r>
          </a:p>
        </p:txBody>
      </p:sp>
      <p:sp>
        <p:nvSpPr>
          <p:cNvPr id="12" name="TextBox 11"/>
          <p:cNvSpPr txBox="1"/>
          <p:nvPr/>
        </p:nvSpPr>
        <p:spPr>
          <a:xfrm>
            <a:off x="570402" y="1726089"/>
            <a:ext cx="3278079" cy="1631216"/>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000" dirty="0"/>
              <a:t>First-time </a:t>
            </a:r>
            <a:r>
              <a:rPr lang="en-US" sz="2000" dirty="0" smtClean="0"/>
              <a:t>visitors </a:t>
            </a:r>
            <a:r>
              <a:rPr lang="en-US" sz="2000" dirty="0"/>
              <a:t>register and authenticate by entering </a:t>
            </a:r>
            <a:r>
              <a:rPr lang="en-US" sz="2000" dirty="0">
                <a:latin typeface="+mj-lt"/>
              </a:rPr>
              <a:t>member ID number </a:t>
            </a:r>
            <a:r>
              <a:rPr lang="en-US" sz="2000" dirty="0"/>
              <a:t>or </a:t>
            </a:r>
            <a:r>
              <a:rPr lang="en-US" sz="2000" dirty="0">
                <a:latin typeface="+mj-lt"/>
              </a:rPr>
              <a:t>Social Security Number </a:t>
            </a:r>
            <a:r>
              <a:rPr lang="en-US" sz="2000" dirty="0"/>
              <a:t>(SSN)</a:t>
            </a:r>
          </a:p>
        </p:txBody>
      </p:sp>
      <p:pic>
        <p:nvPicPr>
          <p:cNvPr id="7" name="Picture 6">
            <a:extLst>
              <a:ext uri="{FF2B5EF4-FFF2-40B4-BE49-F238E27FC236}">
                <a16:creationId xmlns:a16="http://schemas.microsoft.com/office/drawing/2014/main" id="{824EBEFD-0C3B-8649-BAA5-163C1C6B0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0164" y="438577"/>
            <a:ext cx="2142241" cy="4206240"/>
          </a:xfrm>
          <a:prstGeom prst="rect">
            <a:avLst/>
          </a:prstGeom>
        </p:spPr>
      </p:pic>
      <p:sp>
        <p:nvSpPr>
          <p:cNvPr id="6" name="TextBox 5"/>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37440955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Dashboard</a:t>
            </a:r>
          </a:p>
        </p:txBody>
      </p:sp>
      <p:sp>
        <p:nvSpPr>
          <p:cNvPr id="11" name="Title 1"/>
          <p:cNvSpPr txBox="1">
            <a:spLocks/>
          </p:cNvSpPr>
          <p:nvPr/>
        </p:nvSpPr>
        <p:spPr>
          <a:xfrm>
            <a:off x="570402" y="1479858"/>
            <a:ext cx="2545502" cy="2137559"/>
          </a:xfrm>
          <a:prstGeom prst="rect">
            <a:avLst/>
          </a:prstGeom>
          <a:noFill/>
        </p:spPr>
        <p:txBody>
          <a:bodyPr vert="horz" lIns="0" tIns="0" rIns="0" bIns="0" rtlCol="0" anchor="ctr">
            <a:noAutofit/>
          </a:bodyPr>
          <a:lstStyle/>
          <a:p>
            <a:pPr marL="342900" lvl="0" indent="-342900">
              <a:lnSpc>
                <a:spcPct val="105000"/>
              </a:lnSpc>
              <a:spcBef>
                <a:spcPct val="0"/>
              </a:spcBef>
              <a:buClr>
                <a:schemeClr val="accent3"/>
              </a:buClr>
              <a:buFont typeface="Arial" panose="020B0604020202020204" pitchFamily="34" charset="0"/>
              <a:buChar char="•"/>
            </a:pPr>
            <a:r>
              <a:rPr lang="en-US" sz="2000" dirty="0"/>
              <a:t>Quick access to popular actions and easy access to the full menu</a:t>
            </a:r>
          </a:p>
        </p:txBody>
      </p:sp>
      <p:pic>
        <p:nvPicPr>
          <p:cNvPr id="10" name="Picture 9">
            <a:extLst>
              <a:ext uri="{FF2B5EF4-FFF2-40B4-BE49-F238E27FC236}">
                <a16:creationId xmlns:a16="http://schemas.microsoft.com/office/drawing/2014/main" id="{A02EEB07-2DB6-E148-B24D-290F76924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082" y="445518"/>
            <a:ext cx="2142241" cy="4206240"/>
          </a:xfrm>
          <a:prstGeom prst="rect">
            <a:avLst/>
          </a:prstGeom>
        </p:spPr>
      </p:pic>
      <p:pic>
        <p:nvPicPr>
          <p:cNvPr id="13" name="Picture 12">
            <a:extLst>
              <a:ext uri="{FF2B5EF4-FFF2-40B4-BE49-F238E27FC236}">
                <a16:creationId xmlns:a16="http://schemas.microsoft.com/office/drawing/2014/main" id="{1EBC7F7C-0C7C-D848-82AC-0BA1255728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083" y="462117"/>
            <a:ext cx="2142241" cy="4206240"/>
          </a:xfrm>
          <a:prstGeom prst="rect">
            <a:avLst/>
          </a:prstGeom>
        </p:spPr>
      </p:pic>
      <p:sp>
        <p:nvSpPr>
          <p:cNvPr id="7" name="TextBox 6"/>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41884078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Refill &amp; Renew</a:t>
            </a:r>
          </a:p>
        </p:txBody>
      </p:sp>
      <p:pic>
        <p:nvPicPr>
          <p:cNvPr id="12" name="Picture 11"/>
          <p:cNvPicPr>
            <a:picLocks noChangeAspect="1"/>
          </p:cNvPicPr>
          <p:nvPr/>
        </p:nvPicPr>
        <p:blipFill rotWithShape="1">
          <a:blip r:embed="rId3"/>
          <a:srcRect t="13801" b="71457"/>
          <a:stretch/>
        </p:blipFill>
        <p:spPr>
          <a:xfrm>
            <a:off x="528117" y="1185011"/>
            <a:ext cx="2855388" cy="743742"/>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256D10E5-2910-3D4B-A7CE-74A723FE4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888" y="442452"/>
            <a:ext cx="2142241" cy="4206240"/>
          </a:xfrm>
          <a:prstGeom prst="rect">
            <a:avLst/>
          </a:prstGeom>
        </p:spPr>
      </p:pic>
      <p:pic>
        <p:nvPicPr>
          <p:cNvPr id="14" name="Picture 13">
            <a:extLst>
              <a:ext uri="{FF2B5EF4-FFF2-40B4-BE49-F238E27FC236}">
                <a16:creationId xmlns:a16="http://schemas.microsoft.com/office/drawing/2014/main" id="{E524BB66-4901-B240-AABE-2E7B00711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3065" y="442452"/>
            <a:ext cx="2142241" cy="4206240"/>
          </a:xfrm>
          <a:prstGeom prst="rect">
            <a:avLst/>
          </a:prstGeom>
        </p:spPr>
      </p:pic>
      <p:sp>
        <p:nvSpPr>
          <p:cNvPr id="7" name="Title 1"/>
          <p:cNvSpPr txBox="1">
            <a:spLocks/>
          </p:cNvSpPr>
          <p:nvPr/>
        </p:nvSpPr>
        <p:spPr>
          <a:xfrm>
            <a:off x="570401" y="2660073"/>
            <a:ext cx="2813103" cy="957344"/>
          </a:xfrm>
          <a:prstGeom prst="rect">
            <a:avLst/>
          </a:prstGeom>
          <a:noFill/>
        </p:spPr>
        <p:txBody>
          <a:bodyPr vert="horz" lIns="0" tIns="0" rIns="0" bIns="0" rtlCol="0" anchor="ctr">
            <a:noAutofit/>
          </a:bodyPr>
          <a:lstStyle/>
          <a:p>
            <a:pPr marL="342900" lvl="0" indent="-342900">
              <a:lnSpc>
                <a:spcPct val="105000"/>
              </a:lnSpc>
              <a:spcBef>
                <a:spcPct val="0"/>
              </a:spcBef>
              <a:buClr>
                <a:schemeClr val="accent3"/>
              </a:buClr>
              <a:buFont typeface="Arial" panose="020B0604020202020204" pitchFamily="34" charset="0"/>
              <a:buChar char="•"/>
            </a:pPr>
            <a:r>
              <a:rPr lang="en-US" sz="2000" dirty="0" smtClean="0"/>
              <a:t>Two-tap refill process</a:t>
            </a:r>
          </a:p>
        </p:txBody>
      </p:sp>
      <p:sp>
        <p:nvSpPr>
          <p:cNvPr id="8" name="TextBox 7"/>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42939336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Convenience &amp; simplicity</a:t>
            </a:r>
          </a:p>
        </p:txBody>
      </p:sp>
      <p:sp>
        <p:nvSpPr>
          <p:cNvPr id="3" name="Title 2"/>
          <p:cNvSpPr>
            <a:spLocks noGrp="1"/>
          </p:cNvSpPr>
          <p:nvPr>
            <p:ph type="title"/>
          </p:nvPr>
        </p:nvSpPr>
        <p:spPr/>
        <p:txBody>
          <a:bodyPr/>
          <a:lstStyle/>
          <a:p>
            <a:r>
              <a:rPr lang="en-US" dirty="0"/>
              <a:t>Order Status</a:t>
            </a:r>
            <a:br>
              <a:rPr lang="en-US" dirty="0"/>
            </a:br>
            <a:endParaRPr lang="en-US" dirty="0"/>
          </a:p>
        </p:txBody>
      </p:sp>
      <p:pic>
        <p:nvPicPr>
          <p:cNvPr id="12" name="Picture 11"/>
          <p:cNvPicPr>
            <a:picLocks noChangeAspect="1"/>
          </p:cNvPicPr>
          <p:nvPr/>
        </p:nvPicPr>
        <p:blipFill rotWithShape="1">
          <a:blip r:embed="rId3"/>
          <a:srcRect t="29229" b="54657"/>
          <a:stretch/>
        </p:blipFill>
        <p:spPr>
          <a:xfrm>
            <a:off x="515760" y="1330283"/>
            <a:ext cx="2866241" cy="816017"/>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31D618C6-11CB-444E-B095-C49AA97F3E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023" y="441714"/>
            <a:ext cx="2142241" cy="4206240"/>
          </a:xfrm>
          <a:prstGeom prst="rect">
            <a:avLst/>
          </a:prstGeom>
        </p:spPr>
      </p:pic>
      <p:pic>
        <p:nvPicPr>
          <p:cNvPr id="13" name="Picture 12">
            <a:extLst>
              <a:ext uri="{FF2B5EF4-FFF2-40B4-BE49-F238E27FC236}">
                <a16:creationId xmlns:a16="http://schemas.microsoft.com/office/drawing/2014/main" id="{AEE7A987-B8D8-6942-A626-6C1C4CEC34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519" y="441714"/>
            <a:ext cx="2142241" cy="4206240"/>
          </a:xfrm>
          <a:prstGeom prst="rect">
            <a:avLst/>
          </a:prstGeom>
        </p:spPr>
      </p:pic>
      <p:sp>
        <p:nvSpPr>
          <p:cNvPr id="7" name="Title 1"/>
          <p:cNvSpPr txBox="1">
            <a:spLocks/>
          </p:cNvSpPr>
          <p:nvPr/>
        </p:nvSpPr>
        <p:spPr>
          <a:xfrm>
            <a:off x="570402" y="2560595"/>
            <a:ext cx="2545502" cy="1056822"/>
          </a:xfrm>
          <a:prstGeom prst="rect">
            <a:avLst/>
          </a:prstGeom>
          <a:noFill/>
        </p:spPr>
        <p:txBody>
          <a:bodyPr vert="horz" lIns="0" tIns="0" rIns="0" bIns="0" rtlCol="0" anchor="ctr">
            <a:noAutofit/>
          </a:bodyPr>
          <a:lstStyle/>
          <a:p>
            <a:pPr marL="342900" lvl="0" indent="-342900">
              <a:lnSpc>
                <a:spcPct val="105000"/>
              </a:lnSpc>
              <a:spcBef>
                <a:spcPct val="0"/>
              </a:spcBef>
              <a:buClr>
                <a:schemeClr val="accent3"/>
              </a:buClr>
              <a:buFont typeface="Arial" panose="020B0604020202020204" pitchFamily="34" charset="0"/>
              <a:buChar char="•"/>
            </a:pPr>
            <a:r>
              <a:rPr lang="en-US" sz="2000" dirty="0" smtClean="0"/>
              <a:t>Easily track orders to the door</a:t>
            </a:r>
            <a:endParaRPr lang="en-US" sz="2000" dirty="0"/>
          </a:p>
        </p:txBody>
      </p:sp>
      <p:sp>
        <p:nvSpPr>
          <p:cNvPr id="9" name="TextBox 8"/>
          <p:cNvSpPr txBox="1"/>
          <p:nvPr/>
        </p:nvSpPr>
        <p:spPr>
          <a:xfrm>
            <a:off x="380045" y="4962990"/>
            <a:ext cx="1795698" cy="184666"/>
          </a:xfrm>
          <a:prstGeom prst="rect">
            <a:avLst/>
          </a:prstGeom>
          <a:solidFill>
            <a:schemeClr val="bg1"/>
          </a:solidFill>
        </p:spPr>
        <p:txBody>
          <a:bodyPr wrap="square" rtlCol="0">
            <a:spAutoFit/>
          </a:bodyPr>
          <a:lstStyle/>
          <a:p>
            <a:r>
              <a:rPr lang="en-US" sz="600" dirty="0" smtClean="0">
                <a:solidFill>
                  <a:schemeClr val="tx1">
                    <a:lumMod val="50000"/>
                    <a:lumOff val="50000"/>
                  </a:schemeClr>
                </a:solidFill>
                <a:ea typeface="Franklin Gothic Medium Cond" charset="0"/>
                <a:cs typeface="Franklin Gothic Medium Cond" charset="0"/>
              </a:rPr>
              <a:t>© 2019 Express Scripts. All Rights Reserved.</a:t>
            </a:r>
          </a:p>
        </p:txBody>
      </p:sp>
    </p:spTree>
    <p:extLst>
      <p:ext uri="{BB962C8B-B14F-4D97-AF65-F5344CB8AC3E}">
        <p14:creationId xmlns:p14="http://schemas.microsoft.com/office/powerpoint/2010/main" val="1201570514"/>
      </p:ext>
    </p:extLst>
  </p:cSld>
  <p:clrMapOvr>
    <a:masterClrMapping/>
  </p:clrMapOvr>
  <p:transition/>
</p:sld>
</file>

<file path=ppt/theme/theme1.xml><?xml version="1.0" encoding="utf-8"?>
<a:theme xmlns:a="http://schemas.openxmlformats.org/drawingml/2006/main" name="2018_Express_Scripts_16-9Whitebgrd_FINAL Template">
  <a:themeElements>
    <a:clrScheme name="Final 2018 ES Color Theme">
      <a:dk1>
        <a:srgbClr val="000000"/>
      </a:dk1>
      <a:lt1>
        <a:srgbClr val="FFFFFF"/>
      </a:lt1>
      <a:dk2>
        <a:srgbClr val="009BDF"/>
      </a:dk2>
      <a:lt2>
        <a:srgbClr val="E5E5E5"/>
      </a:lt2>
      <a:accent1>
        <a:srgbClr val="009BDF"/>
      </a:accent1>
      <a:accent2>
        <a:srgbClr val="14568D"/>
      </a:accent2>
      <a:accent3>
        <a:srgbClr val="F86C06"/>
      </a:accent3>
      <a:accent4>
        <a:srgbClr val="15A3A7"/>
      </a:accent4>
      <a:accent5>
        <a:srgbClr val="99CA3C"/>
      </a:accent5>
      <a:accent6>
        <a:srgbClr val="973893"/>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txDef>
      <a:spPr>
        <a:noFill/>
      </a:spPr>
      <a:bodyPr wrap="square" rtlCol="0">
        <a:spAutoFit/>
      </a:bodyPr>
      <a:lstStyle>
        <a:defPPr>
          <a:defRPr dirty="0" smtClean="0">
            <a:ea typeface="Franklin Gothic Medium Cond" charset="0"/>
            <a:cs typeface="Franklin Gothic Medium Cond" charset="0"/>
          </a:defRPr>
        </a:defPPr>
      </a:lstStyle>
    </a:txDef>
  </a:objectDefaults>
  <a:extraClrSchemeLst/>
  <a:extLst>
    <a:ext uri="{05A4C25C-085E-4340-85A3-A5531E510DB2}">
      <thm15:themeFamily xmlns:thm15="http://schemas.microsoft.com/office/thememl/2012/main" name="Presentation31" id="{DBDC2E65-2EE7-8748-B0F2-4704175D6611}" vid="{B247EB91-0CDC-0942-98A0-315D49B7DA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
</file>

<file path=customXml/item2.xml><?xml version="1.0" encoding="utf-8"?>
<sisl xmlns:xsi="http://www.w3.org/2001/XMLSchema-instance" xmlns:xsd="http://www.w3.org/2001/XMLSchema" xmlns="http://www.boldonjames.com/2008/01/sie/internal/label" sislVersion="0" policy="06dbc50a-7c40-497c-8ead-392c4a2b388e" origin="userSelected">
  <element uid="3a0f620a-74f7-4504-a030-448d9ea0e08a" value=""/>
  <element uid="id_classification_confidential" value=""/>
  <element uid="0bf5a77d-3f3a-4e58-9a8a-1570d5e8454d" value=""/>
</sisl>
</file>

<file path=customXml/itemProps1.xml><?xml version="1.0" encoding="utf-8"?>
<ds:datastoreItem xmlns:ds="http://schemas.openxmlformats.org/officeDocument/2006/customXml" ds:itemID="{93ADB87F-ACB2-4869-8B8A-753F86C40DCF}">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8DE785B2-61F0-4CD7-BA58-AE088FAD907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28659</TotalTime>
  <Words>1158</Words>
  <Application>Microsoft Office PowerPoint</Application>
  <PresentationFormat>On-screen Show (16:9)</PresentationFormat>
  <Paragraphs>178</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 Gothic</vt:lpstr>
      <vt:lpstr>Franklin Gothic Book</vt:lpstr>
      <vt:lpstr>Franklin Gothic Demi Cond</vt:lpstr>
      <vt:lpstr>Franklin Gothic Medium</vt:lpstr>
      <vt:lpstr>Franklin Gothic Medium Cond</vt:lpstr>
      <vt:lpstr>Rubik</vt:lpstr>
      <vt:lpstr>2018_Express_Scripts_16-9Whitebgrd_FINAL Template</vt:lpstr>
      <vt:lpstr>Express Scripts Mobile App</vt:lpstr>
      <vt:lpstr>Delivering an “easy” member experience</vt:lpstr>
      <vt:lpstr>Better decisions &amp; healthier outcomes –  on the go with the Express Scripts mobile app</vt:lpstr>
      <vt:lpstr>What’s New? Tour</vt:lpstr>
      <vt:lpstr>Register or Login</vt:lpstr>
      <vt:lpstr>Register</vt:lpstr>
      <vt:lpstr>Dashboard</vt:lpstr>
      <vt:lpstr>Refill &amp; Renew</vt:lpstr>
      <vt:lpstr>Order Status </vt:lpstr>
      <vt:lpstr>Dose Reminders </vt:lpstr>
      <vt:lpstr>Pay a Bill</vt:lpstr>
      <vt:lpstr>Automatic Refills</vt:lpstr>
      <vt:lpstr>Days supply indicator</vt:lpstr>
      <vt:lpstr>Ability to hide a prescription </vt:lpstr>
      <vt:lpstr>Account – Update address &amp; payment information </vt:lpstr>
      <vt:lpstr>Pharmacy Options Find a Pharmacy</vt:lpstr>
      <vt:lpstr>Price a Medication </vt:lpstr>
      <vt:lpstr>Claims and History </vt:lpstr>
      <vt:lpstr>Member ID Card </vt:lpstr>
      <vt:lpstr>Pharmacy Care  Alerts </vt:lpstr>
      <vt:lpstr>Supported Platforms, App Stores, Devices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 Scripts Mobile App Capabilities Client Presentation</dc:title>
  <dc:creator>Microsoft Office User</dc:creator>
  <cp:lastModifiedBy>Eckhoff, Emily C. (STL)</cp:lastModifiedBy>
  <cp:revision>237</cp:revision>
  <cp:lastPrinted>2018-07-11T16:50:16Z</cp:lastPrinted>
  <dcterms:created xsi:type="dcterms:W3CDTF">2018-01-09T16:27:03Z</dcterms:created>
  <dcterms:modified xsi:type="dcterms:W3CDTF">2020-04-01T15:47:13Z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05537603-9e8f-4bca-887e-2380cae0d675</vt:lpwstr>
  </property>
  <property fmtid="{D5CDD505-2E9C-101B-9397-08002B2CF9AE}" pid="3" name="bjSaver">
    <vt:lpwstr>GwCNjCJUilMYT3JZixyIyZWJkULWBLeg</vt:lpwstr>
  </property>
  <property fmtid="{D5CDD505-2E9C-101B-9397-08002B2CF9AE}" pid="4" name="bjDocumentSecurityLabel">
    <vt:lpwstr>Confidential</vt:lpwstr>
  </property>
  <property fmtid="{D5CDD505-2E9C-101B-9397-08002B2CF9AE}" pid="5" name="bjESIDataClassification">
    <vt:lpwstr>XYZZYConfidentialfwo[qei34890ty@^C@#%^11dc45</vt:lpwstr>
  </property>
  <property fmtid="{D5CDD505-2E9C-101B-9397-08002B2CF9AE}" pid="6"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7" name="bjDocumentLabelXML-0">
    <vt:lpwstr>ames.com/2008/01/sie/internal/label"&gt;&lt;element uid="3a0f620a-74f7-4504-a030-448d9ea0e08a" value="" /&gt;&lt;element uid="id_classification_confidential" value="" /&gt;&lt;element uid="0bf5a77d-3f3a-4e58-9a8a-1570d5e8454d" value="" /&gt;&lt;/sisl&gt;</vt:lpwstr>
  </property>
</Properties>
</file>